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77" r:id="rId1"/>
  </p:sldMasterIdLst>
  <p:notesMasterIdLst>
    <p:notesMasterId r:id="rId28"/>
  </p:notesMasterIdLst>
  <p:handoutMasterIdLst>
    <p:handoutMasterId r:id="rId29"/>
  </p:handoutMasterIdLst>
  <p:sldIdLst>
    <p:sldId id="371" r:id="rId2"/>
    <p:sldId id="372" r:id="rId3"/>
    <p:sldId id="364" r:id="rId4"/>
    <p:sldId id="320" r:id="rId5"/>
    <p:sldId id="373" r:id="rId6"/>
    <p:sldId id="324" r:id="rId7"/>
    <p:sldId id="365" r:id="rId8"/>
    <p:sldId id="330" r:id="rId9"/>
    <p:sldId id="333" r:id="rId10"/>
    <p:sldId id="334" r:id="rId11"/>
    <p:sldId id="335" r:id="rId12"/>
    <p:sldId id="337" r:id="rId13"/>
    <p:sldId id="374" r:id="rId14"/>
    <p:sldId id="340" r:id="rId15"/>
    <p:sldId id="339" r:id="rId16"/>
    <p:sldId id="341" r:id="rId17"/>
    <p:sldId id="342" r:id="rId18"/>
    <p:sldId id="375" r:id="rId19"/>
    <p:sldId id="368" r:id="rId20"/>
    <p:sldId id="369" r:id="rId21"/>
    <p:sldId id="370" r:id="rId22"/>
    <p:sldId id="376" r:id="rId23"/>
    <p:sldId id="377" r:id="rId24"/>
    <p:sldId id="378" r:id="rId25"/>
    <p:sldId id="351" r:id="rId26"/>
    <p:sldId id="383" r:id="rId27"/>
  </p:sldIdLst>
  <p:sldSz cx="9144000" cy="6858000" type="screen4x3"/>
  <p:notesSz cx="6797675" cy="9926638"/>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864">
          <p15:clr>
            <a:srgbClr val="A4A3A4"/>
          </p15:clr>
        </p15:guide>
        <p15:guide id="2" pos="576">
          <p15:clr>
            <a:srgbClr val="A4A3A4"/>
          </p15:clr>
        </p15:guide>
      </p15:sldGuideLst>
    </p:ext>
    <p:ext uri="{2D200454-40CA-4A62-9FC3-DE9A4176ACB9}">
      <p15:notesGuideLst xmlns:p15="http://schemas.microsoft.com/office/powerpoint/2012/main">
        <p15:guide id="1" orient="horz" pos="2793" userDrawn="1">
          <p15:clr>
            <a:srgbClr val="A4A3A4"/>
          </p15:clr>
        </p15:guide>
        <p15:guide id="2" pos="2068" userDrawn="1">
          <p15:clr>
            <a:srgbClr val="A4A3A4"/>
          </p15:clr>
        </p15:guide>
        <p15:guide id="3" orient="horz" pos="3127" userDrawn="1">
          <p15:clr>
            <a:srgbClr val="A4A3A4"/>
          </p15:clr>
        </p15:guide>
        <p15:guide id="4"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1A5C"/>
    <a:srgbClr val="303B2C"/>
    <a:srgbClr val="4EA68F"/>
    <a:srgbClr val="FBD589"/>
    <a:srgbClr val="FAB252"/>
    <a:srgbClr val="F5D3ED"/>
    <a:srgbClr val="CCCC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69" autoAdjust="0"/>
    <p:restoredTop sz="63423" autoAdjust="0"/>
  </p:normalViewPr>
  <p:slideViewPr>
    <p:cSldViewPr>
      <p:cViewPr varScale="1">
        <p:scale>
          <a:sx n="72" d="100"/>
          <a:sy n="72" d="100"/>
        </p:scale>
        <p:origin x="2850" y="66"/>
      </p:cViewPr>
      <p:guideLst>
        <p:guide orient="horz" pos="864"/>
        <p:guide pos="576"/>
      </p:guideLst>
    </p:cSldViewPr>
  </p:slideViewPr>
  <p:outlineViewPr>
    <p:cViewPr>
      <p:scale>
        <a:sx n="33" d="100"/>
        <a:sy n="33" d="100"/>
      </p:scale>
      <p:origin x="0" y="0"/>
    </p:cViewPr>
  </p:outlineViewPr>
  <p:notesTextViewPr>
    <p:cViewPr>
      <p:scale>
        <a:sx n="200" d="100"/>
        <a:sy n="200" d="100"/>
      </p:scale>
      <p:origin x="0" y="0"/>
    </p:cViewPr>
  </p:notesTextViewPr>
  <p:sorterViewPr>
    <p:cViewPr>
      <p:scale>
        <a:sx n="66" d="100"/>
        <a:sy n="66" d="100"/>
      </p:scale>
      <p:origin x="0" y="5112"/>
    </p:cViewPr>
  </p:sorterViewPr>
  <p:notesViewPr>
    <p:cSldViewPr>
      <p:cViewPr varScale="1">
        <p:scale>
          <a:sx n="51" d="100"/>
          <a:sy n="51" d="100"/>
        </p:scale>
        <p:origin x="2778" y="78"/>
      </p:cViewPr>
      <p:guideLst>
        <p:guide orient="horz" pos="2793"/>
        <p:guide pos="2068"/>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
            <a:ext cx="2945659" cy="496332"/>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eaLnBrk="0" hangingPunct="0">
              <a:defRPr sz="1300">
                <a:latin typeface="Times New Roman" pitchFamily="18" charset="0"/>
              </a:defRPr>
            </a:lvl1pPr>
          </a:lstStyle>
          <a:p>
            <a:pPr>
              <a:defRPr/>
            </a:pPr>
            <a:endParaRPr lang="en-US" dirty="0"/>
          </a:p>
        </p:txBody>
      </p:sp>
      <p:sp>
        <p:nvSpPr>
          <p:cNvPr id="3075" name="Rectangle 3"/>
          <p:cNvSpPr>
            <a:spLocks noGrp="1" noChangeArrowheads="1"/>
          </p:cNvSpPr>
          <p:nvPr>
            <p:ph type="dt" sz="quarter" idx="1"/>
          </p:nvPr>
        </p:nvSpPr>
        <p:spPr bwMode="auto">
          <a:xfrm>
            <a:off x="3850443" y="1"/>
            <a:ext cx="2945659" cy="496332"/>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eaLnBrk="0" hangingPunct="0">
              <a:defRPr sz="1300">
                <a:latin typeface="Times New Roman" pitchFamily="18" charset="0"/>
              </a:defRPr>
            </a:lvl1pPr>
          </a:lstStyle>
          <a:p>
            <a:pPr>
              <a:defRPr/>
            </a:pPr>
            <a:endParaRPr lang="en-US" dirty="0"/>
          </a:p>
        </p:txBody>
      </p:sp>
      <p:sp>
        <p:nvSpPr>
          <p:cNvPr id="3076" name="Rectangle 4"/>
          <p:cNvSpPr>
            <a:spLocks noGrp="1" noChangeArrowheads="1"/>
          </p:cNvSpPr>
          <p:nvPr>
            <p:ph type="ftr" sz="quarter" idx="2"/>
          </p:nvPr>
        </p:nvSpPr>
        <p:spPr bwMode="auto">
          <a:xfrm>
            <a:off x="0" y="9428584"/>
            <a:ext cx="2945659" cy="496332"/>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eaLnBrk="0" hangingPunct="0">
              <a:defRPr sz="1300">
                <a:latin typeface="Times New Roman" pitchFamily="18" charset="0"/>
              </a:defRPr>
            </a:lvl1pPr>
          </a:lstStyle>
          <a:p>
            <a:pPr>
              <a:defRPr/>
            </a:pPr>
            <a:r>
              <a:rPr lang="en-US" dirty="0"/>
              <a:t>Aggregate Planning</a:t>
            </a:r>
          </a:p>
        </p:txBody>
      </p:sp>
      <p:sp>
        <p:nvSpPr>
          <p:cNvPr id="3077" name="Rectangle 5"/>
          <p:cNvSpPr>
            <a:spLocks noGrp="1" noChangeArrowheads="1"/>
          </p:cNvSpPr>
          <p:nvPr>
            <p:ph type="sldNum" sz="quarter" idx="3"/>
          </p:nvPr>
        </p:nvSpPr>
        <p:spPr bwMode="auto">
          <a:xfrm>
            <a:off x="3850443" y="9428584"/>
            <a:ext cx="2945659" cy="496332"/>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eaLnBrk="0" hangingPunct="0">
              <a:defRPr sz="1300">
                <a:latin typeface="Times New Roman" pitchFamily="18" charset="0"/>
              </a:defRPr>
            </a:lvl1pPr>
          </a:lstStyle>
          <a:p>
            <a:pPr>
              <a:defRPr/>
            </a:pPr>
            <a:fld id="{B5606E1A-2E1A-4205-B5AA-0F63F1E9A78E}" type="slidenum">
              <a:rPr lang="en-US"/>
              <a:pPr>
                <a:defRPr/>
              </a:pPr>
              <a:t>‹#›</a:t>
            </a:fld>
            <a:endParaRPr lang="en-US" dirty="0"/>
          </a:p>
        </p:txBody>
      </p:sp>
    </p:spTree>
    <p:extLst>
      <p:ext uri="{BB962C8B-B14F-4D97-AF65-F5344CB8AC3E}">
        <p14:creationId xmlns:p14="http://schemas.microsoft.com/office/powerpoint/2010/main" val="116531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idx="2"/>
          </p:nvPr>
        </p:nvSpPr>
        <p:spPr bwMode="auto">
          <a:xfrm>
            <a:off x="925513" y="750888"/>
            <a:ext cx="4946650" cy="3709987"/>
          </a:xfrm>
          <a:prstGeom prst="rect">
            <a:avLst/>
          </a:prstGeom>
          <a:noFill/>
          <a:ln w="12700">
            <a:solidFill>
              <a:srgbClr val="000000"/>
            </a:solidFill>
            <a:miter lim="800000"/>
            <a:headEnd/>
            <a:tailEnd/>
          </a:ln>
        </p:spPr>
      </p:sp>
      <p:sp>
        <p:nvSpPr>
          <p:cNvPr id="2051" name="Rectangle 3"/>
          <p:cNvSpPr>
            <a:spLocks noGrp="1" noChangeArrowheads="1"/>
          </p:cNvSpPr>
          <p:nvPr>
            <p:ph type="body" sz="quarter" idx="3"/>
          </p:nvPr>
        </p:nvSpPr>
        <p:spPr bwMode="auto">
          <a:xfrm>
            <a:off x="906358" y="4715153"/>
            <a:ext cx="4984961" cy="4466987"/>
          </a:xfrm>
          <a:prstGeom prst="rect">
            <a:avLst/>
          </a:prstGeom>
          <a:noFill/>
          <a:ln w="12700">
            <a:noFill/>
            <a:miter lim="800000"/>
            <a:headEnd/>
            <a:tailEnd/>
          </a:ln>
          <a:effectLst/>
        </p:spPr>
        <p:txBody>
          <a:bodyPr vert="horz" wrap="square" lIns="94567" tIns="46453" rIns="94567" bIns="4645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9827950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29597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93099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784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772632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31463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25033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45729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97810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68588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085355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52136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52136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502588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064132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23798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04102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041025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074560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baseline="0" dirty="0"/>
          </a:p>
        </p:txBody>
      </p:sp>
    </p:spTree>
    <p:extLst>
      <p:ext uri="{BB962C8B-B14F-4D97-AF65-F5344CB8AC3E}">
        <p14:creationId xmlns:p14="http://schemas.microsoft.com/office/powerpoint/2010/main" val="2072965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5810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72965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5810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baseline="0" dirty="0"/>
          </a:p>
        </p:txBody>
      </p:sp>
    </p:spTree>
    <p:extLst>
      <p:ext uri="{BB962C8B-B14F-4D97-AF65-F5344CB8AC3E}">
        <p14:creationId xmlns:p14="http://schemas.microsoft.com/office/powerpoint/2010/main" val="7850864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11882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p:nvSpPr>
        <p:spPr>
          <a:xfrm>
            <a:off x="179614" y="0"/>
            <a:ext cx="8964386" cy="56388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ubtitle 8"/>
          <p:cNvSpPr>
            <a:spLocks noGrp="1"/>
          </p:cNvSpPr>
          <p:nvPr>
            <p:ph type="subTitle" idx="1"/>
          </p:nvPr>
        </p:nvSpPr>
        <p:spPr>
          <a:xfrm>
            <a:off x="5731323" y="2743200"/>
            <a:ext cx="3124200" cy="2057400"/>
          </a:xfrm>
        </p:spPr>
        <p:txBody>
          <a:bodyPr>
            <a:noAutofit/>
          </a:bodyPr>
          <a:lstStyle>
            <a:lvl1pPr marL="0" indent="0" algn="ctr">
              <a:buNone/>
              <a:defRPr sz="2400" b="0" spc="100" baseline="0">
                <a:solidFill>
                  <a:schemeClr val="tx2">
                    <a:lumMod val="40000"/>
                    <a:lumOff val="6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endParaRPr kumimoji="0" lang="en-US" dirty="0"/>
          </a:p>
        </p:txBody>
      </p:sp>
      <p:sp>
        <p:nvSpPr>
          <p:cNvPr id="28" name="Title 27"/>
          <p:cNvSpPr>
            <a:spLocks noGrp="1"/>
          </p:cNvSpPr>
          <p:nvPr>
            <p:ph type="ctrTitle"/>
          </p:nvPr>
        </p:nvSpPr>
        <p:spPr>
          <a:xfrm>
            <a:off x="5714989" y="609600"/>
            <a:ext cx="3124200" cy="1905000"/>
          </a:xfrm>
          <a:noFill/>
          <a:ln w="6350" cap="rnd">
            <a:noFill/>
          </a:ln>
        </p:spPr>
        <p:txBody>
          <a:bodyPr anchor="b" anchorCtr="0">
            <a:noAutofit/>
          </a:bodyPr>
          <a:lstStyle>
            <a:lvl1pPr algn="ctr">
              <a:defRPr lang="en-US" sz="3200" b="1" dirty="0">
                <a:ln w="3200">
                  <a:solidFill>
                    <a:schemeClr val="bg2">
                      <a:shade val="75000"/>
                      <a:alpha val="25000"/>
                    </a:schemeClr>
                  </a:solidFill>
                  <a:prstDash val="solid"/>
                  <a:round/>
                </a:ln>
                <a:solidFill>
                  <a:schemeClr val="tx2">
                    <a:lumMod val="20000"/>
                    <a:lumOff val="80000"/>
                  </a:schemeClr>
                </a:solidFill>
                <a:effectLst>
                  <a:innerShdw blurRad="50800" dist="25400" dir="13500000">
                    <a:srgbClr val="000000">
                      <a:alpha val="70000"/>
                    </a:srgbClr>
                  </a:innerShdw>
                </a:effectLst>
              </a:defRPr>
            </a:lvl1pPr>
          </a:lstStyle>
          <a:p>
            <a:r>
              <a:rPr kumimoji="0" lang="en-US"/>
              <a:t>Click to edit Master title style</a:t>
            </a:r>
            <a:endParaRPr kumimoji="0" lang="en-US" dirty="0"/>
          </a:p>
        </p:txBody>
      </p:sp>
      <p:sp>
        <p:nvSpPr>
          <p:cNvPr id="15" name="Date Placeholder 14"/>
          <p:cNvSpPr>
            <a:spLocks noGrp="1"/>
          </p:cNvSpPr>
          <p:nvPr>
            <p:ph type="dt" sz="half" idx="10"/>
          </p:nvPr>
        </p:nvSpPr>
        <p:spPr/>
        <p:txBody>
          <a:bodyPr/>
          <a:lstStyle/>
          <a:p>
            <a:r>
              <a:rPr lang="en-US" dirty="0"/>
              <a:t>11/20/2010</a:t>
            </a:r>
          </a:p>
        </p:txBody>
      </p:sp>
      <p:sp>
        <p:nvSpPr>
          <p:cNvPr id="17" name="Footer Placeholder 16"/>
          <p:cNvSpPr>
            <a:spLocks noGrp="1"/>
          </p:cNvSpPr>
          <p:nvPr>
            <p:ph type="ftr" sz="quarter" idx="12"/>
          </p:nvPr>
        </p:nvSpPr>
        <p:spPr>
          <a:xfrm>
            <a:off x="1347537" y="6203667"/>
            <a:ext cx="4367463" cy="384048"/>
          </a:xfrm>
        </p:spPr>
        <p:txBody>
          <a:bodyPr/>
          <a:lstStyle>
            <a:lvl1pPr algn="ctr">
              <a:defRPr/>
            </a:lvl1pPr>
          </a:lstStyle>
          <a:p>
            <a:r>
              <a:rPr lang="en-US" dirty="0"/>
              <a:t>Copyright ©2015 McGraw-Hill Higher Education</a:t>
            </a:r>
          </a:p>
        </p:txBody>
      </p:sp>
      <p:sp>
        <p:nvSpPr>
          <p:cNvPr id="12" name="Rectangle 11"/>
          <p:cNvSpPr/>
          <p:nvPr/>
        </p:nvSpPr>
        <p:spPr>
          <a:xfrm>
            <a:off x="179614" y="5638800"/>
            <a:ext cx="8964386" cy="228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686" y="205409"/>
            <a:ext cx="4162089" cy="5319088"/>
          </a:xfrm>
          <a:prstGeom prst="rect">
            <a:avLst/>
          </a:prstGeom>
          <a:scene3d>
            <a:camera prst="orthographicFront">
              <a:rot lat="0" lon="0" rev="0"/>
            </a:camera>
            <a:lightRig rig="threePt" dir="t"/>
          </a:scene3d>
          <a:sp3d>
            <a:bevelT w="165100" prst="coolSlant"/>
            <a:bevelB/>
          </a:sp3d>
        </p:spPr>
      </p:pic>
    </p:spTree>
    <p:extLst>
      <p:ext uri="{BB962C8B-B14F-4D97-AF65-F5344CB8AC3E}">
        <p14:creationId xmlns:p14="http://schemas.microsoft.com/office/powerpoint/2010/main" val="3191683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3048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4" name="Date Placeholder 13"/>
          <p:cNvSpPr>
            <a:spLocks noGrp="1"/>
          </p:cNvSpPr>
          <p:nvPr>
            <p:ph type="dt" sz="half" idx="14"/>
          </p:nvPr>
        </p:nvSpPr>
        <p:spPr/>
        <p:txBody>
          <a:bodyPr/>
          <a:lstStyle/>
          <a:p>
            <a:r>
              <a:rPr lang="en-US" dirty="0"/>
              <a:t>11/20/2010</a:t>
            </a:r>
          </a:p>
        </p:txBody>
      </p:sp>
      <p:sp>
        <p:nvSpPr>
          <p:cNvPr id="16" name="Footer Placeholder 15"/>
          <p:cNvSpPr>
            <a:spLocks noGrp="1"/>
          </p:cNvSpPr>
          <p:nvPr>
            <p:ph type="ftr" sz="quarter" idx="16"/>
          </p:nvPr>
        </p:nvSpPr>
        <p:spPr/>
        <p:txBody>
          <a:bodyPr/>
          <a:lstStyle/>
          <a:p>
            <a:r>
              <a:rPr kumimoji="0" lang="en-US" dirty="0"/>
              <a:t>Instructor Slides</a:t>
            </a:r>
          </a:p>
        </p:txBody>
      </p:sp>
      <p:sp>
        <p:nvSpPr>
          <p:cNvPr id="17" name="Title 16"/>
          <p:cNvSpPr>
            <a:spLocks noGrp="1"/>
          </p:cNvSpPr>
          <p:nvPr>
            <p:ph type="title"/>
          </p:nvPr>
        </p:nvSpPr>
        <p:spPr/>
        <p:txBody>
          <a:bodyPr rtlCol="0" anchor="b" anchorCtr="0"/>
          <a:lstStyle/>
          <a:p>
            <a:r>
              <a:rPr kumimoji="0" lang="en-US"/>
              <a:t>Click to edit Master title style</a:t>
            </a:r>
          </a:p>
        </p:txBody>
      </p:sp>
      <p:sp>
        <p:nvSpPr>
          <p:cNvPr id="6" name="TextBox 5"/>
          <p:cNvSpPr txBox="1"/>
          <p:nvPr userDrawn="1"/>
        </p:nvSpPr>
        <p:spPr>
          <a:xfrm>
            <a:off x="8382000" y="6232243"/>
            <a:ext cx="685800" cy="307777"/>
          </a:xfrm>
          <a:prstGeom prst="rect">
            <a:avLst/>
          </a:prstGeom>
          <a:noFill/>
        </p:spPr>
        <p:txBody>
          <a:bodyPr wrap="square" rtlCol="0">
            <a:spAutoFit/>
          </a:bodyPr>
          <a:lstStyle/>
          <a:p>
            <a:r>
              <a:rPr lang="en-US" sz="1400" dirty="0">
                <a:solidFill>
                  <a:schemeClr val="tx2"/>
                </a:solidFill>
              </a:rPr>
              <a:t>11-</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1856578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dirty="0"/>
              <a:t>11/20/2010</a:t>
            </a:r>
          </a:p>
        </p:txBody>
      </p:sp>
      <p:sp>
        <p:nvSpPr>
          <p:cNvPr id="4" name="Footer Placeholder 3"/>
          <p:cNvSpPr>
            <a:spLocks noGrp="1"/>
          </p:cNvSpPr>
          <p:nvPr>
            <p:ph type="ftr" sz="quarter" idx="11"/>
          </p:nvPr>
        </p:nvSpPr>
        <p:spPr/>
        <p:txBody>
          <a:bodyPr/>
          <a:lstStyle/>
          <a:p>
            <a:r>
              <a:rPr kumimoji="0" lang="en-US" dirty="0"/>
              <a:t>Instructor Slides</a:t>
            </a:r>
          </a:p>
        </p:txBody>
      </p:sp>
      <p:sp>
        <p:nvSpPr>
          <p:cNvPr id="6" name="Content Placeholder 8"/>
          <p:cNvSpPr>
            <a:spLocks noGrp="1"/>
          </p:cNvSpPr>
          <p:nvPr>
            <p:ph idx="1"/>
          </p:nvPr>
        </p:nvSpPr>
        <p:spPr>
          <a:xfrm>
            <a:off x="3048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7" name="TextBox 6"/>
          <p:cNvSpPr txBox="1"/>
          <p:nvPr userDrawn="1"/>
        </p:nvSpPr>
        <p:spPr>
          <a:xfrm>
            <a:off x="8382000" y="6232243"/>
            <a:ext cx="685800" cy="307777"/>
          </a:xfrm>
          <a:prstGeom prst="rect">
            <a:avLst/>
          </a:prstGeom>
          <a:noFill/>
        </p:spPr>
        <p:txBody>
          <a:bodyPr wrap="square" rtlCol="0">
            <a:spAutoFit/>
          </a:bodyPr>
          <a:lstStyle/>
          <a:p>
            <a:r>
              <a:rPr lang="en-US" sz="1400" dirty="0">
                <a:solidFill>
                  <a:schemeClr val="tx2"/>
                </a:solidFill>
              </a:rPr>
              <a:t>11-</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4041226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dirty="0"/>
              <a:t>11/20/2010</a:t>
            </a:r>
          </a:p>
        </p:txBody>
      </p:sp>
      <p:sp>
        <p:nvSpPr>
          <p:cNvPr id="5" name="Footer Placeholder 4"/>
          <p:cNvSpPr>
            <a:spLocks noGrp="1"/>
          </p:cNvSpPr>
          <p:nvPr>
            <p:ph type="ftr" sz="quarter" idx="11"/>
          </p:nvPr>
        </p:nvSpPr>
        <p:spPr/>
        <p:txBody>
          <a:bodyPr/>
          <a:lstStyle/>
          <a:p>
            <a:r>
              <a:rPr lang="en-US" dirty="0"/>
              <a:t>Instructor Slides</a:t>
            </a: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3600" b="1" dirty="0">
                <a:ln w="3200">
                  <a:solidFill>
                    <a:schemeClr val="bg2">
                      <a:shade val="25000"/>
                      <a:alpha val="25000"/>
                    </a:schemeClr>
                  </a:solidFill>
                  <a:prstDash val="solid"/>
                  <a:round/>
                </a:ln>
                <a:solidFill>
                  <a:schemeClr val="tx1">
                    <a:lumMod val="95000"/>
                    <a:lumOff val="5000"/>
                  </a:schemeClr>
                </a:solidFill>
                <a:effectLst>
                  <a:innerShdw blurRad="38100" dist="25400" dir="13500000">
                    <a:prstClr val="black">
                      <a:alpha val="70000"/>
                    </a:prstClr>
                  </a:innerShdw>
                </a:effectLst>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8382000" y="6232243"/>
            <a:ext cx="685800" cy="307777"/>
          </a:xfrm>
          <a:prstGeom prst="rect">
            <a:avLst/>
          </a:prstGeom>
          <a:noFill/>
        </p:spPr>
        <p:txBody>
          <a:bodyPr wrap="square" rtlCol="0">
            <a:spAutoFit/>
          </a:bodyPr>
          <a:lstStyle/>
          <a:p>
            <a:r>
              <a:rPr lang="en-US" sz="1400" dirty="0">
                <a:solidFill>
                  <a:schemeClr val="tx2"/>
                </a:solidFill>
              </a:rPr>
              <a:t>11-</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44252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dirty="0"/>
              <a:t>11/20/2010</a:t>
            </a:r>
          </a:p>
        </p:txBody>
      </p:sp>
      <p:sp>
        <p:nvSpPr>
          <p:cNvPr id="6" name="Footer Placeholder 5"/>
          <p:cNvSpPr>
            <a:spLocks noGrp="1"/>
          </p:cNvSpPr>
          <p:nvPr>
            <p:ph type="ftr" sz="quarter" idx="11"/>
          </p:nvPr>
        </p:nvSpPr>
        <p:spPr/>
        <p:txBody>
          <a:bodyPr/>
          <a:lstStyle/>
          <a:p>
            <a:r>
              <a:rPr lang="en-US" dirty="0"/>
              <a:t>Instructor Slides</a:t>
            </a:r>
          </a:p>
        </p:txBody>
      </p:sp>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11" name="Content Placeholder 10"/>
          <p:cNvSpPr>
            <a:spLocks noGrp="1"/>
          </p:cNvSpPr>
          <p:nvPr>
            <p:ph sz="half" idx="1"/>
          </p:nvPr>
        </p:nvSpPr>
        <p:spPr>
          <a:xfrm>
            <a:off x="324852"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3" name="Content Placeholder 12"/>
          <p:cNvSpPr>
            <a:spLocks noGrp="1"/>
          </p:cNvSpPr>
          <p:nvPr>
            <p:ph sz="half" idx="2"/>
          </p:nvPr>
        </p:nvSpPr>
        <p:spPr>
          <a:xfrm>
            <a:off x="4494516"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TextBox 6"/>
          <p:cNvSpPr txBox="1"/>
          <p:nvPr userDrawn="1"/>
        </p:nvSpPr>
        <p:spPr>
          <a:xfrm>
            <a:off x="8382000" y="6232243"/>
            <a:ext cx="685800" cy="307777"/>
          </a:xfrm>
          <a:prstGeom prst="rect">
            <a:avLst/>
          </a:prstGeom>
          <a:noFill/>
        </p:spPr>
        <p:txBody>
          <a:bodyPr wrap="square" rtlCol="0">
            <a:spAutoFit/>
          </a:bodyPr>
          <a:lstStyle/>
          <a:p>
            <a:r>
              <a:rPr lang="en-US" sz="1400" dirty="0">
                <a:solidFill>
                  <a:schemeClr val="tx2"/>
                </a:solidFill>
              </a:rPr>
              <a:t>11-</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765865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kumimoji="0" lang="en-US" dirty="0"/>
              <a:t>Instructor Slides</a:t>
            </a:r>
          </a:p>
        </p:txBody>
      </p:sp>
      <p:sp>
        <p:nvSpPr>
          <p:cNvPr id="7" name="Date Placeholder 6"/>
          <p:cNvSpPr>
            <a:spLocks noGrp="1"/>
          </p:cNvSpPr>
          <p:nvPr>
            <p:ph type="dt" sz="half" idx="10"/>
          </p:nvPr>
        </p:nvSpPr>
        <p:spPr/>
        <p:txBody>
          <a:bodyPr/>
          <a:lstStyle/>
          <a:p>
            <a:r>
              <a:rPr lang="en-US" dirty="0"/>
              <a:t>11/20/2010</a:t>
            </a:r>
          </a:p>
        </p:txBody>
      </p:sp>
      <p:sp>
        <p:nvSpPr>
          <p:cNvPr id="3" name="Text Placeholder 2"/>
          <p:cNvSpPr>
            <a:spLocks noGrp="1"/>
          </p:cNvSpPr>
          <p:nvPr>
            <p:ph type="body" idx="1"/>
          </p:nvPr>
        </p:nvSpPr>
        <p:spPr>
          <a:xfrm>
            <a:off x="303212" y="1437909"/>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3048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463732"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274320" y="223592"/>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463732" y="1398130"/>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8382000" y="6232243"/>
            <a:ext cx="685800" cy="307777"/>
          </a:xfrm>
          <a:prstGeom prst="rect">
            <a:avLst/>
          </a:prstGeom>
          <a:noFill/>
        </p:spPr>
        <p:txBody>
          <a:bodyPr wrap="square" rtlCol="0">
            <a:spAutoFit/>
          </a:bodyPr>
          <a:lstStyle/>
          <a:p>
            <a:r>
              <a:rPr lang="en-US" sz="1400" dirty="0">
                <a:solidFill>
                  <a:schemeClr val="tx2"/>
                </a:solidFill>
              </a:rPr>
              <a:t>11-</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1613558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dirty="0"/>
              <a:t>11/20/2010</a:t>
            </a:r>
          </a:p>
        </p:txBody>
      </p:sp>
      <p:sp>
        <p:nvSpPr>
          <p:cNvPr id="4" name="Footer Placeholder 3"/>
          <p:cNvSpPr>
            <a:spLocks noGrp="1"/>
          </p:cNvSpPr>
          <p:nvPr>
            <p:ph type="ftr" sz="quarter" idx="11"/>
          </p:nvPr>
        </p:nvSpPr>
        <p:spPr/>
        <p:txBody>
          <a:bodyPr/>
          <a:lstStyle/>
          <a:p>
            <a:r>
              <a:rPr kumimoji="0" lang="en-US" dirty="0"/>
              <a:t>Instructor Slides</a:t>
            </a:r>
          </a:p>
        </p:txBody>
      </p:sp>
      <p:sp>
        <p:nvSpPr>
          <p:cNvPr id="2" name="Title 1"/>
          <p:cNvSpPr>
            <a:spLocks noGrp="1"/>
          </p:cNvSpPr>
          <p:nvPr>
            <p:ph type="title"/>
          </p:nvPr>
        </p:nvSpPr>
        <p:spPr/>
        <p:txBody>
          <a:bodyPr/>
          <a:lstStyle/>
          <a:p>
            <a:r>
              <a:rPr kumimoji="0" lang="en-US"/>
              <a:t>Click to edit Master title style</a:t>
            </a:r>
          </a:p>
        </p:txBody>
      </p:sp>
      <p:sp>
        <p:nvSpPr>
          <p:cNvPr id="5" name="TextBox 4"/>
          <p:cNvSpPr txBox="1"/>
          <p:nvPr userDrawn="1"/>
        </p:nvSpPr>
        <p:spPr>
          <a:xfrm>
            <a:off x="8382000" y="6232243"/>
            <a:ext cx="685800" cy="307777"/>
          </a:xfrm>
          <a:prstGeom prst="rect">
            <a:avLst/>
          </a:prstGeom>
          <a:noFill/>
        </p:spPr>
        <p:txBody>
          <a:bodyPr wrap="square" rtlCol="0">
            <a:spAutoFit/>
          </a:bodyPr>
          <a:lstStyle/>
          <a:p>
            <a:r>
              <a:rPr lang="en-US" sz="1400" dirty="0">
                <a:solidFill>
                  <a:schemeClr val="tx2"/>
                </a:solidFill>
              </a:rPr>
              <a:t>11-</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4086354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dirty="0"/>
              <a:t>11/20/2010</a:t>
            </a:r>
          </a:p>
        </p:txBody>
      </p:sp>
      <p:sp>
        <p:nvSpPr>
          <p:cNvPr id="4" name="Footer Placeholder 3"/>
          <p:cNvSpPr>
            <a:spLocks noGrp="1"/>
          </p:cNvSpPr>
          <p:nvPr>
            <p:ph type="ftr" sz="quarter" idx="11"/>
          </p:nvPr>
        </p:nvSpPr>
        <p:spPr/>
        <p:txBody>
          <a:bodyPr/>
          <a:lstStyle/>
          <a:p>
            <a:r>
              <a:rPr kumimoji="0" lang="en-US" dirty="0"/>
              <a:t>Instructor Slides</a:t>
            </a:r>
          </a:p>
        </p:txBody>
      </p:sp>
      <p:sp>
        <p:nvSpPr>
          <p:cNvPr id="5" name="TextBox 4"/>
          <p:cNvSpPr txBox="1"/>
          <p:nvPr userDrawn="1"/>
        </p:nvSpPr>
        <p:spPr>
          <a:xfrm>
            <a:off x="8382000" y="6232243"/>
            <a:ext cx="685800" cy="307777"/>
          </a:xfrm>
          <a:prstGeom prst="rect">
            <a:avLst/>
          </a:prstGeom>
          <a:noFill/>
        </p:spPr>
        <p:txBody>
          <a:bodyPr wrap="square" rtlCol="0">
            <a:spAutoFit/>
          </a:bodyPr>
          <a:lstStyle/>
          <a:p>
            <a:r>
              <a:rPr lang="en-US" sz="1400" dirty="0">
                <a:solidFill>
                  <a:schemeClr val="tx2"/>
                </a:solidFill>
              </a:rPr>
              <a:t>11-</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619018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dirty="0"/>
              <a:t>11/20/2010</a:t>
            </a:r>
          </a:p>
        </p:txBody>
      </p:sp>
      <p:sp>
        <p:nvSpPr>
          <p:cNvPr id="4" name="Footer Placeholder 3"/>
          <p:cNvSpPr>
            <a:spLocks noGrp="1"/>
          </p:cNvSpPr>
          <p:nvPr>
            <p:ph type="ftr" sz="quarter" idx="11"/>
          </p:nvPr>
        </p:nvSpPr>
        <p:spPr/>
        <p:txBody>
          <a:bodyPr/>
          <a:lstStyle/>
          <a:p>
            <a:r>
              <a:rPr kumimoji="0" lang="en-US" dirty="0"/>
              <a:t>Instructor Slides</a:t>
            </a:r>
          </a:p>
        </p:txBody>
      </p:sp>
      <p:sp>
        <p:nvSpPr>
          <p:cNvPr id="5" name="TextBox 4"/>
          <p:cNvSpPr txBox="1"/>
          <p:nvPr userDrawn="1"/>
        </p:nvSpPr>
        <p:spPr>
          <a:xfrm>
            <a:off x="8382000" y="6232243"/>
            <a:ext cx="685800" cy="307777"/>
          </a:xfrm>
          <a:prstGeom prst="rect">
            <a:avLst/>
          </a:prstGeom>
          <a:noFill/>
        </p:spPr>
        <p:txBody>
          <a:bodyPr wrap="square" rtlCol="0">
            <a:spAutoFit/>
          </a:bodyPr>
          <a:lstStyle/>
          <a:p>
            <a:r>
              <a:rPr lang="en-US" sz="1400" dirty="0">
                <a:solidFill>
                  <a:schemeClr val="tx2"/>
                </a:solidFill>
              </a:rPr>
              <a:t>11-</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47746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dirty="0"/>
              <a:t>11/20/2010</a:t>
            </a:r>
          </a:p>
        </p:txBody>
      </p:sp>
      <p:sp>
        <p:nvSpPr>
          <p:cNvPr id="4" name="Footer Placeholder 3"/>
          <p:cNvSpPr>
            <a:spLocks noGrp="1"/>
          </p:cNvSpPr>
          <p:nvPr>
            <p:ph type="ftr" sz="quarter" idx="11"/>
          </p:nvPr>
        </p:nvSpPr>
        <p:spPr/>
        <p:txBody>
          <a:bodyPr/>
          <a:lstStyle/>
          <a:p>
            <a:r>
              <a:rPr kumimoji="0" lang="en-US" dirty="0"/>
              <a:t>Instructor Slides</a:t>
            </a:r>
          </a:p>
        </p:txBody>
      </p:sp>
      <p:sp>
        <p:nvSpPr>
          <p:cNvPr id="5" name="TextBox 4"/>
          <p:cNvSpPr txBox="1"/>
          <p:nvPr userDrawn="1"/>
        </p:nvSpPr>
        <p:spPr>
          <a:xfrm>
            <a:off x="8382000" y="6232243"/>
            <a:ext cx="685800" cy="307777"/>
          </a:xfrm>
          <a:prstGeom prst="rect">
            <a:avLst/>
          </a:prstGeom>
          <a:noFill/>
        </p:spPr>
        <p:txBody>
          <a:bodyPr wrap="square" rtlCol="0">
            <a:spAutoFit/>
          </a:bodyPr>
          <a:lstStyle/>
          <a:p>
            <a:r>
              <a:rPr lang="en-US" sz="1400" dirty="0">
                <a:solidFill>
                  <a:schemeClr val="tx2"/>
                </a:solidFill>
              </a:rPr>
              <a:t>11-</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184297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11/20/2010</a:t>
            </a:r>
          </a:p>
        </p:txBody>
      </p:sp>
      <p:sp>
        <p:nvSpPr>
          <p:cNvPr id="3" name="Footer Placeholder 2"/>
          <p:cNvSpPr>
            <a:spLocks noGrp="1"/>
          </p:cNvSpPr>
          <p:nvPr>
            <p:ph type="ftr" sz="quarter" idx="11"/>
          </p:nvPr>
        </p:nvSpPr>
        <p:spPr/>
        <p:txBody>
          <a:bodyPr/>
          <a:lstStyle/>
          <a:p>
            <a:r>
              <a:rPr kumimoji="0" lang="en-US" dirty="0"/>
              <a:t>Instructor Slides</a:t>
            </a:r>
          </a:p>
        </p:txBody>
      </p:sp>
      <p:sp>
        <p:nvSpPr>
          <p:cNvPr id="4" name="TextBox 3"/>
          <p:cNvSpPr txBox="1"/>
          <p:nvPr userDrawn="1"/>
        </p:nvSpPr>
        <p:spPr>
          <a:xfrm>
            <a:off x="8382000" y="6232243"/>
            <a:ext cx="685800" cy="307777"/>
          </a:xfrm>
          <a:prstGeom prst="rect">
            <a:avLst/>
          </a:prstGeom>
          <a:noFill/>
        </p:spPr>
        <p:txBody>
          <a:bodyPr wrap="square" rtlCol="0">
            <a:spAutoFit/>
          </a:bodyPr>
          <a:lstStyle/>
          <a:p>
            <a:r>
              <a:rPr lang="en-US" sz="1400" dirty="0">
                <a:solidFill>
                  <a:schemeClr val="tx2"/>
                </a:solidFill>
              </a:rPr>
              <a:t>11-</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924409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r>
              <a:rPr lang="en-US" dirty="0"/>
              <a:t>11/20/2010</a:t>
            </a:r>
          </a:p>
        </p:txBody>
      </p:sp>
      <p:sp>
        <p:nvSpPr>
          <p:cNvPr id="10" name="Footer Placeholder 9"/>
          <p:cNvSpPr>
            <a:spLocks noGrp="1"/>
          </p:cNvSpPr>
          <p:nvPr>
            <p:ph type="ftr" sz="quarter" idx="16"/>
          </p:nvPr>
        </p:nvSpPr>
        <p:spPr/>
        <p:txBody>
          <a:bodyPr/>
          <a:lstStyle/>
          <a:p>
            <a:r>
              <a:rPr lang="en-US" dirty="0"/>
              <a:t>Instructor Slides</a:t>
            </a:r>
          </a:p>
        </p:txBody>
      </p:sp>
      <p:sp>
        <p:nvSpPr>
          <p:cNvPr id="7" name="TextBox 6"/>
          <p:cNvSpPr txBox="1"/>
          <p:nvPr userDrawn="1"/>
        </p:nvSpPr>
        <p:spPr>
          <a:xfrm>
            <a:off x="8382000" y="6232243"/>
            <a:ext cx="685800" cy="307777"/>
          </a:xfrm>
          <a:prstGeom prst="rect">
            <a:avLst/>
          </a:prstGeom>
          <a:noFill/>
        </p:spPr>
        <p:txBody>
          <a:bodyPr wrap="square" rtlCol="0">
            <a:spAutoFit/>
          </a:bodyPr>
          <a:lstStyle/>
          <a:p>
            <a:r>
              <a:rPr lang="en-US" sz="1400" dirty="0">
                <a:solidFill>
                  <a:schemeClr val="tx2"/>
                </a:solidFill>
              </a:rPr>
              <a:t>11-</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0776759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r>
              <a:rPr lang="en-US" dirty="0"/>
              <a:t>11/20/2010</a:t>
            </a:r>
          </a:p>
        </p:txBody>
      </p:sp>
      <p:sp>
        <p:nvSpPr>
          <p:cNvPr id="10" name="Footer Placeholder 9"/>
          <p:cNvSpPr>
            <a:spLocks noGrp="1"/>
          </p:cNvSpPr>
          <p:nvPr>
            <p:ph type="ftr" sz="quarter" idx="12"/>
          </p:nvPr>
        </p:nvSpPr>
        <p:spPr/>
        <p:txBody>
          <a:bodyPr/>
          <a:lstStyle/>
          <a:p>
            <a:r>
              <a:rPr kumimoji="0" lang="en-US" dirty="0"/>
              <a:t>Instructor Slides</a:t>
            </a:r>
          </a:p>
        </p:txBody>
      </p:sp>
      <p:sp>
        <p:nvSpPr>
          <p:cNvPr id="7" name="TextBox 6"/>
          <p:cNvSpPr txBox="1"/>
          <p:nvPr userDrawn="1"/>
        </p:nvSpPr>
        <p:spPr>
          <a:xfrm>
            <a:off x="8382000" y="6232243"/>
            <a:ext cx="685800" cy="307777"/>
          </a:xfrm>
          <a:prstGeom prst="rect">
            <a:avLst/>
          </a:prstGeom>
          <a:noFill/>
        </p:spPr>
        <p:txBody>
          <a:bodyPr wrap="square" rtlCol="0">
            <a:spAutoFit/>
          </a:bodyPr>
          <a:lstStyle/>
          <a:p>
            <a:r>
              <a:rPr lang="en-US" sz="1400" dirty="0">
                <a:solidFill>
                  <a:schemeClr val="tx2"/>
                </a:solidFill>
              </a:rPr>
              <a:t>11-</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33760078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en-US" dirty="0"/>
              <a:t>11/20/2010</a:t>
            </a:r>
          </a:p>
        </p:txBody>
      </p:sp>
      <p:sp>
        <p:nvSpPr>
          <p:cNvPr id="5" name="Footer Placeholder 4"/>
          <p:cNvSpPr>
            <a:spLocks noGrp="1"/>
          </p:cNvSpPr>
          <p:nvPr>
            <p:ph type="ftr" sz="quarter" idx="11"/>
          </p:nvPr>
        </p:nvSpPr>
        <p:spPr/>
        <p:txBody>
          <a:bodyPr/>
          <a:lstStyle/>
          <a:p>
            <a:r>
              <a:rPr kumimoji="0" lang="en-US" dirty="0"/>
              <a:t>Instructor Slides</a:t>
            </a:r>
          </a:p>
        </p:txBody>
      </p:sp>
      <p:sp>
        <p:nvSpPr>
          <p:cNvPr id="6" name="TextBox 5"/>
          <p:cNvSpPr txBox="1"/>
          <p:nvPr userDrawn="1"/>
        </p:nvSpPr>
        <p:spPr>
          <a:xfrm>
            <a:off x="8382000" y="6232243"/>
            <a:ext cx="685800" cy="307777"/>
          </a:xfrm>
          <a:prstGeom prst="rect">
            <a:avLst/>
          </a:prstGeom>
          <a:noFill/>
        </p:spPr>
        <p:txBody>
          <a:bodyPr wrap="square" rtlCol="0">
            <a:spAutoFit/>
          </a:bodyPr>
          <a:lstStyle/>
          <a:p>
            <a:r>
              <a:rPr lang="en-US" sz="1400" dirty="0">
                <a:solidFill>
                  <a:schemeClr val="tx2"/>
                </a:solidFill>
              </a:rPr>
              <a:t>11-</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11786355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en-US" dirty="0"/>
              <a:t>11/20/2010</a:t>
            </a:r>
          </a:p>
        </p:txBody>
      </p:sp>
      <p:sp>
        <p:nvSpPr>
          <p:cNvPr id="5" name="Footer Placeholder 4"/>
          <p:cNvSpPr>
            <a:spLocks noGrp="1"/>
          </p:cNvSpPr>
          <p:nvPr>
            <p:ph type="ftr" sz="quarter" idx="11"/>
          </p:nvPr>
        </p:nvSpPr>
        <p:spPr/>
        <p:txBody>
          <a:bodyPr/>
          <a:lstStyle/>
          <a:p>
            <a:r>
              <a:rPr kumimoji="0" lang="en-US" dirty="0"/>
              <a:t>Instructor Slides</a:t>
            </a:r>
          </a:p>
        </p:txBody>
      </p:sp>
      <p:sp>
        <p:nvSpPr>
          <p:cNvPr id="6" name="TextBox 5"/>
          <p:cNvSpPr txBox="1"/>
          <p:nvPr userDrawn="1"/>
        </p:nvSpPr>
        <p:spPr>
          <a:xfrm>
            <a:off x="8382000" y="6232243"/>
            <a:ext cx="685800" cy="307777"/>
          </a:xfrm>
          <a:prstGeom prst="rect">
            <a:avLst/>
          </a:prstGeom>
          <a:noFill/>
        </p:spPr>
        <p:txBody>
          <a:bodyPr wrap="square" rtlCol="0">
            <a:spAutoFit/>
          </a:bodyPr>
          <a:lstStyle/>
          <a:p>
            <a:r>
              <a:rPr lang="en-US" sz="1400" dirty="0">
                <a:solidFill>
                  <a:schemeClr val="tx2"/>
                </a:solidFill>
              </a:rPr>
              <a:t>11-</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32883721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dirty="0"/>
              <a:t>11/20/2010</a:t>
            </a:r>
          </a:p>
        </p:txBody>
      </p:sp>
      <p:sp>
        <p:nvSpPr>
          <p:cNvPr id="4" name="Footer Placeholder 3"/>
          <p:cNvSpPr>
            <a:spLocks noGrp="1"/>
          </p:cNvSpPr>
          <p:nvPr>
            <p:ph type="ftr" sz="quarter" idx="11"/>
          </p:nvPr>
        </p:nvSpPr>
        <p:spPr/>
        <p:txBody>
          <a:bodyPr/>
          <a:lstStyle/>
          <a:p>
            <a:r>
              <a:rPr kumimoji="0" lang="en-US" dirty="0"/>
              <a:t>Instructor Slides</a:t>
            </a:r>
          </a:p>
        </p:txBody>
      </p:sp>
      <p:sp>
        <p:nvSpPr>
          <p:cNvPr id="5" name="Slide Number Placeholder 4"/>
          <p:cNvSpPr>
            <a:spLocks noGrp="1"/>
          </p:cNvSpPr>
          <p:nvPr>
            <p:ph type="sldNum" sz="quarter" idx="12"/>
          </p:nvPr>
        </p:nvSpPr>
        <p:spPr>
          <a:xfrm>
            <a:off x="8410575" y="6181531"/>
            <a:ext cx="609600" cy="457200"/>
          </a:xfrm>
          <a:prstGeom prst="rect">
            <a:avLst/>
          </a:prstGeom>
        </p:spPr>
        <p:txBody>
          <a:bodyPr/>
          <a:lstStyle/>
          <a:p>
            <a:fld id="{D2E57653-3E58-4892-A7ED-712530ACC680}" type="slidenum">
              <a:rPr kumimoji="0" lang="en-US" smtClean="0"/>
              <a:pPr/>
              <a:t>‹#›</a:t>
            </a:fld>
            <a:endParaRPr kumimoji="0" lang="en-US" dirty="0"/>
          </a:p>
        </p:txBody>
      </p:sp>
      <p:sp>
        <p:nvSpPr>
          <p:cNvPr id="6" name="TextBox 5"/>
          <p:cNvSpPr txBox="1"/>
          <p:nvPr userDrawn="1"/>
        </p:nvSpPr>
        <p:spPr>
          <a:xfrm>
            <a:off x="8382000" y="6232243"/>
            <a:ext cx="685800" cy="307777"/>
          </a:xfrm>
          <a:prstGeom prst="rect">
            <a:avLst/>
          </a:prstGeom>
          <a:noFill/>
        </p:spPr>
        <p:txBody>
          <a:bodyPr wrap="square" rtlCol="0">
            <a:spAutoFit/>
          </a:bodyPr>
          <a:lstStyle/>
          <a:p>
            <a:r>
              <a:rPr lang="en-US" sz="1400" dirty="0">
                <a:solidFill>
                  <a:schemeClr val="tx2"/>
                </a:solidFill>
              </a:rPr>
              <a:t>11-</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116777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336884" y="1481688"/>
            <a:ext cx="82296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r>
              <a:rPr lang="en-US" dirty="0"/>
              <a:t>11/20/2010</a:t>
            </a:r>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r>
              <a:rPr lang="en-US" dirty="0"/>
              <a:t>Instructor Slides</a:t>
            </a:r>
          </a:p>
        </p:txBody>
      </p:sp>
      <p:sp>
        <p:nvSpPr>
          <p:cNvPr id="5" name="Title Placeholder 4"/>
          <p:cNvSpPr>
            <a:spLocks noGrp="1"/>
          </p:cNvSpPr>
          <p:nvPr>
            <p:ph type="title"/>
          </p:nvPr>
        </p:nvSpPr>
        <p:spPr>
          <a:xfrm>
            <a:off x="324852" y="152400"/>
            <a:ext cx="8229600" cy="1219200"/>
          </a:xfrm>
          <a:prstGeom prst="rect">
            <a:avLst/>
          </a:prstGeom>
          <a:ln w="6350" cap="rnd">
            <a:noFill/>
          </a:ln>
        </p:spPr>
        <p:txBody>
          <a:bodyPr vert="horz" anchor="b" anchorCtr="0">
            <a:normAutofit/>
          </a:bodyPr>
          <a:lstStyle/>
          <a:p>
            <a:r>
              <a:rPr kumimoji="0" lang="en-US"/>
              <a:t>Click to edit Master title style</a:t>
            </a:r>
            <a:endParaRPr kumimoji="0" lang="en-US" dirty="0"/>
          </a:p>
        </p:txBody>
      </p:sp>
      <p:sp>
        <p:nvSpPr>
          <p:cNvPr id="8" name="Rectangle 7"/>
          <p:cNvSpPr/>
          <p:nvPr/>
        </p:nvSpPr>
        <p:spPr>
          <a:xfrm rot="16200000">
            <a:off x="-3342707" y="3323253"/>
            <a:ext cx="6860515" cy="175100"/>
          </a:xfrm>
          <a:prstGeom prst="rect">
            <a:avLst/>
          </a:prstGeom>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p:nvSpPr>
        <p:spPr>
          <a:xfrm>
            <a:off x="0" y="6674947"/>
            <a:ext cx="9144000" cy="183057"/>
          </a:xfrm>
          <a:prstGeom prst="rect">
            <a:avLst/>
          </a:prstGeom>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968344" y="21280"/>
            <a:ext cx="1154176" cy="968095"/>
          </a:xfrm>
          <a:prstGeom prst="rect">
            <a:avLst/>
          </a:prstGeom>
          <a:effectLst>
            <a:reflection endPos="0" dist="50800" dir="5400000" sy="-100000" algn="bl" rotWithShape="0"/>
            <a:softEdge rad="127000"/>
          </a:effectLst>
        </p:spPr>
      </p:pic>
    </p:spTree>
    <p:extLst>
      <p:ext uri="{BB962C8B-B14F-4D97-AF65-F5344CB8AC3E}">
        <p14:creationId xmlns:p14="http://schemas.microsoft.com/office/powerpoint/2010/main" val="1924193841"/>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Lst>
  <p:txStyles>
    <p:titleStyle>
      <a:lvl1pPr algn="l" rtl="0" eaLnBrk="1" latinLnBrk="0" hangingPunct="1">
        <a:spcBef>
          <a:spcPct val="0"/>
        </a:spcBef>
        <a:buNone/>
        <a:defRPr kumimoji="0" lang="en-US" sz="3200" b="1" kern="1200" spc="-100" baseline="0" dirty="0">
          <a:ln w="3200">
            <a:solidFill>
              <a:schemeClr val="bg2">
                <a:shade val="75000"/>
                <a:alpha val="25000"/>
              </a:schemeClr>
            </a:solidFill>
            <a:prstDash val="solid"/>
            <a:round/>
          </a:ln>
          <a:solidFill>
            <a:schemeClr val="tx1">
              <a:lumMod val="95000"/>
              <a:lumOff val="5000"/>
            </a:schemeClr>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tx2"/>
        </a:buClr>
        <a:buSzPct val="85000"/>
        <a:buFont typeface="Wingdings 2"/>
        <a:buChar char=""/>
        <a:defRPr kumimoji="0" sz="2600" b="1" kern="1200">
          <a:solidFill>
            <a:schemeClr val="tx1"/>
          </a:solidFill>
          <a:latin typeface="+mn-lt"/>
          <a:ea typeface="+mn-ea"/>
          <a:cs typeface="+mn-cs"/>
        </a:defRPr>
      </a:lvl1pPr>
      <a:lvl2pPr marL="640080" indent="-274320" algn="l" rtl="0" eaLnBrk="1" latinLnBrk="0" hangingPunct="1">
        <a:spcBef>
          <a:spcPts val="300"/>
        </a:spcBef>
        <a:buClr>
          <a:schemeClr val="tx2"/>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tx2"/>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tx2"/>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tx2"/>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0"/>
            <a:ext cx="8229600" cy="4572000"/>
          </a:xfrm>
        </p:spPr>
        <p:txBody>
          <a:bodyPr/>
          <a:lstStyle/>
          <a:p>
            <a:pPr marL="0" indent="0" algn="ctr">
              <a:lnSpc>
                <a:spcPct val="80000"/>
              </a:lnSpc>
              <a:buNone/>
            </a:pPr>
            <a:r>
              <a:rPr lang="en-AU" sz="2800" dirty="0"/>
              <a:t>OMGT1039</a:t>
            </a:r>
            <a:br>
              <a:rPr lang="en-AU" sz="2800" dirty="0"/>
            </a:br>
            <a:r>
              <a:rPr lang="en-AU" sz="2800" dirty="0"/>
              <a:t>Operations Management</a:t>
            </a:r>
          </a:p>
          <a:p>
            <a:pPr algn="ctr">
              <a:lnSpc>
                <a:spcPct val="80000"/>
              </a:lnSpc>
            </a:pPr>
            <a:endParaRPr lang="en-AU" sz="4000" dirty="0"/>
          </a:p>
          <a:p>
            <a:pPr algn="ctr">
              <a:lnSpc>
                <a:spcPct val="80000"/>
              </a:lnSpc>
            </a:pPr>
            <a:endParaRPr lang="en-AU" sz="4000" dirty="0"/>
          </a:p>
          <a:p>
            <a:pPr marL="0" indent="0" algn="ctr">
              <a:lnSpc>
                <a:spcPct val="80000"/>
              </a:lnSpc>
              <a:buNone/>
            </a:pPr>
            <a:r>
              <a:rPr lang="en-AU" sz="4000" dirty="0"/>
              <a:t>Week 7</a:t>
            </a:r>
          </a:p>
          <a:p>
            <a:pPr marL="0" indent="0" algn="ctr">
              <a:lnSpc>
                <a:spcPct val="80000"/>
              </a:lnSpc>
              <a:buNone/>
            </a:pPr>
            <a:r>
              <a:rPr lang="en-AU" sz="4000" dirty="0"/>
              <a:t>Aggregate Planning and Master Schedule</a:t>
            </a:r>
            <a:endParaRPr lang="en-AU" dirty="0"/>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0"/>
            <a:ext cx="1455737" cy="108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5486400"/>
            <a:ext cx="1455737" cy="108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19400" y="4038600"/>
            <a:ext cx="3823368" cy="2235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87594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533400" y="838200"/>
            <a:ext cx="8001000" cy="5213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80000"/>
              </a:lnSpc>
              <a:buFont typeface="Wingdings" pitchFamily="2" charset="2"/>
              <a:buNone/>
            </a:pPr>
            <a:r>
              <a:rPr lang="en-US" sz="2400" dirty="0">
                <a:latin typeface="Arabic Typesetting" pitchFamily="66" charset="-78"/>
                <a:cs typeface="Arabic Typesetting" pitchFamily="66" charset="-78"/>
              </a:rPr>
              <a:t>COMMONWEALTH OF AUSTRALIA</a:t>
            </a:r>
            <a:br>
              <a:rPr lang="en-US" sz="2400" dirty="0">
                <a:latin typeface="Arabic Typesetting" pitchFamily="66" charset="-78"/>
                <a:cs typeface="Arabic Typesetting" pitchFamily="66" charset="-78"/>
              </a:rPr>
            </a:br>
            <a:r>
              <a:rPr lang="en-US" sz="2400" dirty="0">
                <a:latin typeface="Arabic Typesetting" pitchFamily="66" charset="-78"/>
                <a:cs typeface="Arabic Typesetting" pitchFamily="66" charset="-78"/>
              </a:rPr>
              <a:t>Copyright Regulations 1969</a:t>
            </a:r>
            <a:br>
              <a:rPr lang="en-US" sz="2400" dirty="0">
                <a:latin typeface="Arabic Typesetting" pitchFamily="66" charset="-78"/>
                <a:cs typeface="Arabic Typesetting" pitchFamily="66" charset="-78"/>
              </a:rPr>
            </a:br>
            <a:r>
              <a:rPr lang="en-US" sz="2400" dirty="0">
                <a:latin typeface="Arabic Typesetting" pitchFamily="66" charset="-78"/>
                <a:cs typeface="Arabic Typesetting" pitchFamily="66" charset="-78"/>
              </a:rPr>
              <a:t>WARNING</a:t>
            </a:r>
            <a:br>
              <a:rPr lang="en-US" sz="2400" dirty="0">
                <a:latin typeface="Arabic Typesetting" pitchFamily="66" charset="-78"/>
                <a:cs typeface="Arabic Typesetting" pitchFamily="66" charset="-78"/>
              </a:rPr>
            </a:br>
            <a:r>
              <a:rPr lang="en-US" sz="2400" dirty="0">
                <a:latin typeface="Arabic Typesetting" pitchFamily="66" charset="-78"/>
                <a:cs typeface="Arabic Typesetting" pitchFamily="66" charset="-78"/>
              </a:rPr>
              <a:t>This material has been reproduced and communicated</a:t>
            </a:r>
          </a:p>
          <a:p>
            <a:pPr algn="ctr">
              <a:lnSpc>
                <a:spcPct val="80000"/>
              </a:lnSpc>
              <a:buFont typeface="Wingdings" pitchFamily="2" charset="2"/>
              <a:buNone/>
            </a:pPr>
            <a:r>
              <a:rPr lang="en-US" sz="2400" dirty="0">
                <a:latin typeface="Arabic Typesetting" pitchFamily="66" charset="-78"/>
                <a:cs typeface="Arabic Typesetting" pitchFamily="66" charset="-78"/>
              </a:rPr>
              <a:t>to you by or on behalf of Royal Melbourne Institute</a:t>
            </a:r>
          </a:p>
          <a:p>
            <a:pPr algn="ctr">
              <a:lnSpc>
                <a:spcPct val="80000"/>
              </a:lnSpc>
              <a:buFont typeface="Wingdings" pitchFamily="2" charset="2"/>
              <a:buNone/>
            </a:pPr>
            <a:r>
              <a:rPr lang="en-US" sz="2400" dirty="0">
                <a:latin typeface="Arabic Typesetting" pitchFamily="66" charset="-78"/>
                <a:cs typeface="Arabic Typesetting" pitchFamily="66" charset="-78"/>
              </a:rPr>
              <a:t>of Technology, (RMIT University) pursuant to Part</a:t>
            </a:r>
          </a:p>
          <a:p>
            <a:pPr algn="ctr">
              <a:lnSpc>
                <a:spcPct val="80000"/>
              </a:lnSpc>
              <a:buFont typeface="Wingdings" pitchFamily="2" charset="2"/>
              <a:buNone/>
            </a:pPr>
            <a:r>
              <a:rPr lang="en-US" sz="2400" dirty="0">
                <a:latin typeface="Arabic Typesetting" pitchFamily="66" charset="-78"/>
                <a:cs typeface="Arabic Typesetting" pitchFamily="66" charset="-78"/>
              </a:rPr>
              <a:t>VB of the Copyright Act 1968 (the Act).</a:t>
            </a:r>
          </a:p>
          <a:p>
            <a:pPr algn="ctr">
              <a:lnSpc>
                <a:spcPct val="80000"/>
              </a:lnSpc>
              <a:buFont typeface="Wingdings" pitchFamily="2" charset="2"/>
              <a:buNone/>
            </a:pPr>
            <a:r>
              <a:rPr lang="en-US" sz="2400" dirty="0">
                <a:latin typeface="Arabic Typesetting" pitchFamily="66" charset="-78"/>
                <a:cs typeface="Arabic Typesetting" pitchFamily="66" charset="-78"/>
              </a:rPr>
              <a:t>The material in this communication may be subject to</a:t>
            </a:r>
          </a:p>
          <a:p>
            <a:pPr algn="ctr">
              <a:lnSpc>
                <a:spcPct val="80000"/>
              </a:lnSpc>
              <a:buFont typeface="Wingdings" pitchFamily="2" charset="2"/>
              <a:buNone/>
            </a:pPr>
            <a:r>
              <a:rPr lang="en-US" sz="2400" dirty="0">
                <a:latin typeface="Arabic Typesetting" pitchFamily="66" charset="-78"/>
                <a:cs typeface="Arabic Typesetting" pitchFamily="66" charset="-78"/>
              </a:rPr>
              <a:t>copyright under the Act. Any further reproduction or</a:t>
            </a:r>
          </a:p>
          <a:p>
            <a:pPr algn="ctr">
              <a:lnSpc>
                <a:spcPct val="80000"/>
              </a:lnSpc>
              <a:buFont typeface="Wingdings" pitchFamily="2" charset="2"/>
              <a:buNone/>
            </a:pPr>
            <a:r>
              <a:rPr lang="en-US" sz="2400" dirty="0">
                <a:latin typeface="Arabic Typesetting" pitchFamily="66" charset="-78"/>
                <a:cs typeface="Arabic Typesetting" pitchFamily="66" charset="-78"/>
              </a:rPr>
              <a:t>communication of this material by you may be the</a:t>
            </a:r>
          </a:p>
          <a:p>
            <a:pPr algn="ctr">
              <a:lnSpc>
                <a:spcPct val="80000"/>
              </a:lnSpc>
              <a:buFont typeface="Wingdings" pitchFamily="2" charset="2"/>
              <a:buNone/>
            </a:pPr>
            <a:r>
              <a:rPr lang="en-US" sz="2400" dirty="0">
                <a:latin typeface="Arabic Typesetting" pitchFamily="66" charset="-78"/>
                <a:cs typeface="Arabic Typesetting" pitchFamily="66" charset="-78"/>
              </a:rPr>
              <a:t>subject of copyright protection under the Act.</a:t>
            </a:r>
          </a:p>
          <a:p>
            <a:pPr algn="ctr">
              <a:lnSpc>
                <a:spcPct val="80000"/>
              </a:lnSpc>
              <a:buFont typeface="Wingdings" pitchFamily="2" charset="2"/>
              <a:buNone/>
            </a:pPr>
            <a:r>
              <a:rPr lang="en-US" sz="2400" dirty="0">
                <a:latin typeface="Arabic Typesetting" pitchFamily="66" charset="-78"/>
                <a:cs typeface="Arabic Typesetting" pitchFamily="66" charset="-78"/>
              </a:rPr>
              <a:t>Do not remove this notice.</a:t>
            </a:r>
          </a:p>
          <a:p>
            <a:pPr algn="ctr">
              <a:lnSpc>
                <a:spcPct val="80000"/>
              </a:lnSpc>
              <a:buFont typeface="Wingdings" pitchFamily="2" charset="2"/>
              <a:buNone/>
            </a:pPr>
            <a:r>
              <a:rPr lang="en-US" sz="2400" dirty="0">
                <a:latin typeface="Arabic Typesetting" pitchFamily="66" charset="-78"/>
                <a:cs typeface="Arabic Typesetting" pitchFamily="66" charset="-78"/>
              </a:rPr>
              <a:t>First page of scanned document</a:t>
            </a:r>
          </a:p>
          <a:p>
            <a:pPr algn="ctr">
              <a:lnSpc>
                <a:spcPct val="80000"/>
              </a:lnSpc>
              <a:buFont typeface="Wingdings" pitchFamily="2" charset="2"/>
              <a:buNone/>
            </a:pPr>
            <a:r>
              <a:rPr lang="en-US" sz="2400" dirty="0">
                <a:latin typeface="Arabic Typesetting" pitchFamily="66" charset="-78"/>
                <a:cs typeface="Arabic Typesetting" pitchFamily="66" charset="-78"/>
              </a:rPr>
              <a:t>This presentation includes selected slides from</a:t>
            </a:r>
          </a:p>
          <a:p>
            <a:pPr>
              <a:lnSpc>
                <a:spcPct val="80000"/>
              </a:lnSpc>
              <a:buFont typeface="Wingdings" pitchFamily="2" charset="2"/>
              <a:buNone/>
            </a:pPr>
            <a:endParaRPr lang="en-AU" sz="3200" dirty="0">
              <a:latin typeface="Arabic Typesetting" pitchFamily="66" charset="-78"/>
              <a:cs typeface="Arabic Typesetting" pitchFamily="66" charset="-78"/>
            </a:endParaRPr>
          </a:p>
          <a:p>
            <a:pPr algn="ctr">
              <a:lnSpc>
                <a:spcPct val="80000"/>
              </a:lnSpc>
              <a:buFont typeface="Wingdings" pitchFamily="2" charset="2"/>
              <a:buNone/>
            </a:pPr>
            <a:r>
              <a:rPr lang="en-AU" sz="2400" dirty="0">
                <a:latin typeface="Arabic Typesetting" pitchFamily="66" charset="-78"/>
                <a:cs typeface="Arabic Typesetting" pitchFamily="66" charset="-78"/>
              </a:rPr>
              <a:t>William J Stevenson (2015) Operations Management, 12 ed. ISBN 10: 1259580091, McGraw Hill</a:t>
            </a:r>
          </a:p>
        </p:txBody>
      </p:sp>
    </p:spTree>
    <p:extLst>
      <p:ext uri="{BB962C8B-B14F-4D97-AF65-F5344CB8AC3E}">
        <p14:creationId xmlns:p14="http://schemas.microsoft.com/office/powerpoint/2010/main" val="850502905"/>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dirty="0"/>
              <a:t>Learning Objectives</a:t>
            </a:r>
          </a:p>
        </p:txBody>
      </p:sp>
      <p:sp>
        <p:nvSpPr>
          <p:cNvPr id="6147" name="Content Placeholder 2"/>
          <p:cNvSpPr>
            <a:spLocks noGrp="1"/>
          </p:cNvSpPr>
          <p:nvPr>
            <p:ph idx="1"/>
          </p:nvPr>
        </p:nvSpPr>
        <p:spPr/>
        <p:txBody>
          <a:bodyPr>
            <a:normAutofit/>
          </a:bodyPr>
          <a:lstStyle/>
          <a:p>
            <a:pPr marL="1139825" indent="-1139825" eaLnBrk="1" hangingPunct="1">
              <a:buNone/>
            </a:pPr>
            <a:r>
              <a:rPr lang="en-US" sz="2800" dirty="0"/>
              <a:t>You should be able to:</a:t>
            </a:r>
          </a:p>
          <a:p>
            <a:pPr marL="1139825" lvl="1" indent="-420688">
              <a:buFont typeface="Wingdings" pitchFamily="2" charset="2"/>
              <a:buChar char="Ø"/>
            </a:pPr>
            <a:r>
              <a:rPr lang="en-US" dirty="0"/>
              <a:t>Explain what aggregate planning is and how it is useful</a:t>
            </a:r>
          </a:p>
          <a:p>
            <a:pPr marL="1139825" lvl="1" indent="-420688">
              <a:buFont typeface="Wingdings" pitchFamily="2" charset="2"/>
              <a:buChar char="Ø"/>
            </a:pPr>
            <a:r>
              <a:rPr lang="en-US" dirty="0"/>
              <a:t>Identify the </a:t>
            </a:r>
            <a:r>
              <a:rPr lang="en-US" b="1" dirty="0"/>
              <a:t>variables</a:t>
            </a:r>
            <a:r>
              <a:rPr lang="en-US" dirty="0"/>
              <a:t> decision makers have to work with in aggregate planning </a:t>
            </a:r>
          </a:p>
          <a:p>
            <a:pPr marL="1139825" lvl="1" indent="-420688">
              <a:buFont typeface="Wingdings" pitchFamily="2" charset="2"/>
              <a:buChar char="Ø"/>
            </a:pPr>
            <a:r>
              <a:rPr lang="en-US" dirty="0"/>
              <a:t>Describe some of the </a:t>
            </a:r>
            <a:r>
              <a:rPr lang="en-US" b="1" dirty="0"/>
              <a:t>strategies</a:t>
            </a:r>
            <a:r>
              <a:rPr lang="en-US" dirty="0"/>
              <a:t> that can be used for meeting uneven demand	</a:t>
            </a:r>
          </a:p>
          <a:p>
            <a:pPr marL="1139825" lvl="1" indent="-420688">
              <a:buFont typeface="Wingdings" pitchFamily="2" charset="2"/>
              <a:buChar char="Ø"/>
            </a:pPr>
            <a:r>
              <a:rPr lang="en-US" dirty="0"/>
              <a:t>Describe some of the graphical and quantitative </a:t>
            </a:r>
            <a:r>
              <a:rPr lang="en-US" b="1" dirty="0"/>
              <a:t>techniques</a:t>
            </a:r>
            <a:r>
              <a:rPr lang="en-US" dirty="0"/>
              <a:t> planners use</a:t>
            </a:r>
          </a:p>
          <a:p>
            <a:pPr marL="1139825" lvl="1" indent="-420688">
              <a:buFont typeface="Wingdings" pitchFamily="2" charset="2"/>
              <a:buChar char="Ø"/>
            </a:pPr>
            <a:r>
              <a:rPr lang="en-US" dirty="0"/>
              <a:t>Prepare aggregate plans and compute their costs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p:cNvSpPr>
            <a:spLocks noGrp="1"/>
          </p:cNvSpPr>
          <p:nvPr>
            <p:ph idx="1"/>
          </p:nvPr>
        </p:nvSpPr>
        <p:spPr/>
        <p:txBody>
          <a:bodyPr/>
          <a:lstStyle/>
          <a:p>
            <a:pPr eaLnBrk="1" hangingPunct="1"/>
            <a:r>
              <a:rPr lang="en-US" b="1" dirty="0"/>
              <a:t>Aggregate planning</a:t>
            </a:r>
          </a:p>
          <a:p>
            <a:pPr lvl="1" eaLnBrk="1" hangingPunct="1"/>
            <a:r>
              <a:rPr lang="en-US" dirty="0"/>
              <a:t>Intermediate-range capacity planning that typically covers a time horizon of 2 to 18 months</a:t>
            </a:r>
          </a:p>
          <a:p>
            <a:pPr lvl="1" eaLnBrk="1" hangingPunct="1"/>
            <a:r>
              <a:rPr lang="en-US" dirty="0"/>
              <a:t>Useful for organizations that experience seasonal, or other variations in demand</a:t>
            </a:r>
          </a:p>
          <a:p>
            <a:pPr lvl="1" eaLnBrk="1" hangingPunct="1"/>
            <a:r>
              <a:rPr lang="en-US" b="1" dirty="0"/>
              <a:t>Goal:</a:t>
            </a:r>
          </a:p>
          <a:p>
            <a:pPr lvl="2" eaLnBrk="1" hangingPunct="1"/>
            <a:r>
              <a:rPr lang="en-US" dirty="0"/>
              <a:t>Achieve a production plan that will effectively </a:t>
            </a:r>
            <a:r>
              <a:rPr lang="en-US" dirty="0" err="1"/>
              <a:t>utilise</a:t>
            </a:r>
            <a:r>
              <a:rPr lang="en-US" dirty="0"/>
              <a:t> the </a:t>
            </a:r>
            <a:r>
              <a:rPr lang="en-US" dirty="0" err="1"/>
              <a:t>organisation’s</a:t>
            </a:r>
            <a:r>
              <a:rPr lang="en-US" dirty="0"/>
              <a:t> resources to satisfy demand</a:t>
            </a:r>
          </a:p>
        </p:txBody>
      </p:sp>
      <p:sp>
        <p:nvSpPr>
          <p:cNvPr id="6146" name="Title 1"/>
          <p:cNvSpPr>
            <a:spLocks noGrp="1"/>
          </p:cNvSpPr>
          <p:nvPr>
            <p:ph type="title"/>
          </p:nvPr>
        </p:nvSpPr>
        <p:spPr/>
        <p:txBody>
          <a:bodyPr/>
          <a:lstStyle/>
          <a:p>
            <a:pPr eaLnBrk="1" hangingPunct="1"/>
            <a:r>
              <a:rPr lang="en-US" dirty="0"/>
              <a:t>Aggregate Planning</a:t>
            </a:r>
          </a:p>
        </p:txBody>
      </p:sp>
      <p:pic>
        <p:nvPicPr>
          <p:cNvPr id="1028" name="Picture 4" descr="Image result for push mowe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96200" y="152400"/>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push mower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78082" y="152400"/>
            <a:ext cx="1380411"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riding lawn mower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8383" y="152400"/>
            <a:ext cx="1380017" cy="13800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b="0" dirty="0"/>
              <a:t>Overview of planning levels</a:t>
            </a:r>
            <a:endParaRPr lang="en-AU" dirty="0"/>
          </a:p>
        </p:txBody>
      </p:sp>
      <p:sp>
        <p:nvSpPr>
          <p:cNvPr id="4" name="Text Box 2"/>
          <p:cNvSpPr txBox="1">
            <a:spLocks noChangeArrowheads="1"/>
          </p:cNvSpPr>
          <p:nvPr/>
        </p:nvSpPr>
        <p:spPr bwMode="auto">
          <a:xfrm>
            <a:off x="609600" y="2667000"/>
            <a:ext cx="2286000" cy="1715854"/>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spAutoFit/>
          </a:bodyPr>
          <a:lstStyle/>
          <a:p>
            <a:pPr>
              <a:lnSpc>
                <a:spcPct val="115000"/>
              </a:lnSpc>
              <a:spcAft>
                <a:spcPts val="1000"/>
              </a:spcAft>
            </a:pPr>
            <a:r>
              <a:rPr lang="en-AU" sz="1400" b="1" dirty="0">
                <a:effectLst/>
                <a:latin typeface="Calibri"/>
                <a:ea typeface="Calibri"/>
                <a:cs typeface="Arial"/>
              </a:rPr>
              <a:t>Long Range Plan</a:t>
            </a:r>
            <a:endParaRPr lang="en-AU" sz="1400" dirty="0">
              <a:effectLst/>
              <a:latin typeface="Calibri"/>
              <a:ea typeface="Calibri"/>
              <a:cs typeface="Arial"/>
            </a:endParaRPr>
          </a:p>
          <a:p>
            <a:pPr>
              <a:lnSpc>
                <a:spcPct val="115000"/>
              </a:lnSpc>
              <a:spcAft>
                <a:spcPts val="1000"/>
              </a:spcAft>
            </a:pPr>
            <a:r>
              <a:rPr lang="en-AU" sz="1400" dirty="0">
                <a:effectLst/>
                <a:latin typeface="Calibri"/>
                <a:ea typeface="Calibri"/>
                <a:cs typeface="Arial"/>
              </a:rPr>
              <a:t>Product Design (Week 3)</a:t>
            </a:r>
          </a:p>
          <a:p>
            <a:pPr>
              <a:lnSpc>
                <a:spcPct val="115000"/>
              </a:lnSpc>
              <a:spcAft>
                <a:spcPts val="1000"/>
              </a:spcAft>
            </a:pPr>
            <a:r>
              <a:rPr lang="en-AU" sz="1400" dirty="0">
                <a:effectLst/>
                <a:latin typeface="Calibri"/>
                <a:ea typeface="Calibri"/>
                <a:cs typeface="Arial"/>
              </a:rPr>
              <a:t>Process Design (Week 3)</a:t>
            </a:r>
          </a:p>
          <a:p>
            <a:pPr>
              <a:lnSpc>
                <a:spcPct val="115000"/>
              </a:lnSpc>
              <a:spcAft>
                <a:spcPts val="1000"/>
              </a:spcAft>
            </a:pPr>
            <a:r>
              <a:rPr lang="en-AU" sz="1400" dirty="0">
                <a:effectLst/>
                <a:latin typeface="Calibri"/>
                <a:ea typeface="Calibri"/>
                <a:cs typeface="Arial"/>
              </a:rPr>
              <a:t>Long term capacity (Chapter 5)</a:t>
            </a:r>
          </a:p>
        </p:txBody>
      </p:sp>
      <p:sp>
        <p:nvSpPr>
          <p:cNvPr id="5" name="Text Box 2"/>
          <p:cNvSpPr txBox="1">
            <a:spLocks noChangeArrowheads="1"/>
          </p:cNvSpPr>
          <p:nvPr/>
        </p:nvSpPr>
        <p:spPr bwMode="auto">
          <a:xfrm>
            <a:off x="3657600" y="2841193"/>
            <a:ext cx="1884680" cy="132529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spAutoFit/>
          </a:bodyPr>
          <a:lstStyle/>
          <a:p>
            <a:pPr>
              <a:lnSpc>
                <a:spcPct val="115000"/>
              </a:lnSpc>
              <a:spcAft>
                <a:spcPts val="1000"/>
              </a:spcAft>
            </a:pPr>
            <a:r>
              <a:rPr lang="en-AU" sz="1400" b="1" dirty="0">
                <a:effectLst/>
                <a:latin typeface="Calibri"/>
                <a:ea typeface="Calibri"/>
                <a:cs typeface="Arial"/>
              </a:rPr>
              <a:t>Intermediate Plan</a:t>
            </a:r>
            <a:endParaRPr lang="en-AU" sz="1400" dirty="0">
              <a:effectLst/>
              <a:latin typeface="Calibri"/>
              <a:ea typeface="Calibri"/>
              <a:cs typeface="Arial"/>
            </a:endParaRPr>
          </a:p>
          <a:p>
            <a:pPr>
              <a:lnSpc>
                <a:spcPct val="115000"/>
              </a:lnSpc>
              <a:spcAft>
                <a:spcPts val="1000"/>
              </a:spcAft>
            </a:pPr>
            <a:r>
              <a:rPr lang="en-AU" sz="1400" dirty="0">
                <a:effectLst/>
                <a:latin typeface="Calibri"/>
                <a:ea typeface="Calibri"/>
                <a:cs typeface="Arial"/>
              </a:rPr>
              <a:t>Aggregate Planning (Week 7)</a:t>
            </a:r>
          </a:p>
          <a:p>
            <a:pPr>
              <a:lnSpc>
                <a:spcPct val="115000"/>
              </a:lnSpc>
              <a:spcAft>
                <a:spcPts val="1000"/>
              </a:spcAft>
            </a:pPr>
            <a:r>
              <a:rPr lang="en-AU" sz="1400" dirty="0">
                <a:effectLst/>
                <a:latin typeface="Calibri"/>
                <a:ea typeface="Calibri"/>
                <a:cs typeface="Arial"/>
              </a:rPr>
              <a:t> </a:t>
            </a:r>
          </a:p>
        </p:txBody>
      </p:sp>
      <p:sp>
        <p:nvSpPr>
          <p:cNvPr id="7" name="Text Box 2"/>
          <p:cNvSpPr txBox="1">
            <a:spLocks noChangeArrowheads="1"/>
          </p:cNvSpPr>
          <p:nvPr/>
        </p:nvSpPr>
        <p:spPr bwMode="auto">
          <a:xfrm>
            <a:off x="6324600" y="2205796"/>
            <a:ext cx="2590800" cy="259609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spAutoFit/>
          </a:bodyPr>
          <a:lstStyle/>
          <a:p>
            <a:pPr>
              <a:lnSpc>
                <a:spcPct val="115000"/>
              </a:lnSpc>
              <a:spcAft>
                <a:spcPts val="1000"/>
              </a:spcAft>
            </a:pPr>
            <a:r>
              <a:rPr lang="en-AU" sz="1400" b="1" dirty="0">
                <a:effectLst/>
                <a:latin typeface="Calibri"/>
                <a:ea typeface="Calibri"/>
                <a:cs typeface="Arial"/>
              </a:rPr>
              <a:t>Short Range Plan</a:t>
            </a:r>
            <a:endParaRPr lang="en-AU" sz="1400" dirty="0">
              <a:effectLst/>
              <a:latin typeface="Calibri"/>
              <a:ea typeface="Calibri"/>
              <a:cs typeface="Arial"/>
            </a:endParaRPr>
          </a:p>
          <a:p>
            <a:pPr>
              <a:lnSpc>
                <a:spcPct val="115000"/>
              </a:lnSpc>
              <a:spcAft>
                <a:spcPts val="1000"/>
              </a:spcAft>
            </a:pPr>
            <a:r>
              <a:rPr lang="en-AU" sz="1400" dirty="0">
                <a:effectLst/>
                <a:latin typeface="Calibri"/>
                <a:ea typeface="Calibri"/>
                <a:cs typeface="Arial"/>
              </a:rPr>
              <a:t>Production lot size (Week 6)</a:t>
            </a:r>
          </a:p>
          <a:p>
            <a:pPr>
              <a:lnSpc>
                <a:spcPct val="115000"/>
              </a:lnSpc>
              <a:spcAft>
                <a:spcPts val="1000"/>
              </a:spcAft>
            </a:pPr>
            <a:r>
              <a:rPr lang="en-AU" sz="1400" dirty="0">
                <a:effectLst/>
                <a:latin typeface="Calibri"/>
                <a:ea typeface="Calibri"/>
                <a:cs typeface="Arial"/>
              </a:rPr>
              <a:t>Order quantities (Week 6)</a:t>
            </a:r>
          </a:p>
          <a:p>
            <a:pPr>
              <a:lnSpc>
                <a:spcPct val="115000"/>
              </a:lnSpc>
              <a:spcAft>
                <a:spcPts val="1000"/>
              </a:spcAft>
            </a:pPr>
            <a:r>
              <a:rPr lang="en-AU" sz="1400" dirty="0">
                <a:effectLst/>
                <a:latin typeface="Calibri"/>
                <a:ea typeface="Calibri"/>
                <a:cs typeface="Arial"/>
              </a:rPr>
              <a:t>Machine loading (Week 10)</a:t>
            </a:r>
          </a:p>
          <a:p>
            <a:pPr>
              <a:lnSpc>
                <a:spcPct val="115000"/>
              </a:lnSpc>
              <a:spcAft>
                <a:spcPts val="1000"/>
              </a:spcAft>
            </a:pPr>
            <a:r>
              <a:rPr lang="en-AU" sz="1400" dirty="0">
                <a:effectLst/>
                <a:latin typeface="Calibri"/>
                <a:ea typeface="Calibri"/>
                <a:cs typeface="Arial"/>
              </a:rPr>
              <a:t>Job assignments (Week 10)</a:t>
            </a:r>
          </a:p>
          <a:p>
            <a:pPr>
              <a:lnSpc>
                <a:spcPct val="115000"/>
              </a:lnSpc>
              <a:spcAft>
                <a:spcPts val="1000"/>
              </a:spcAft>
            </a:pPr>
            <a:r>
              <a:rPr lang="en-AU" sz="1400" dirty="0">
                <a:effectLst/>
                <a:latin typeface="Calibri"/>
                <a:ea typeface="Calibri"/>
                <a:cs typeface="Arial"/>
              </a:rPr>
              <a:t>Job sequencing (Week 10)</a:t>
            </a:r>
          </a:p>
          <a:p>
            <a:pPr>
              <a:lnSpc>
                <a:spcPct val="115000"/>
              </a:lnSpc>
              <a:spcAft>
                <a:spcPts val="1000"/>
              </a:spcAft>
            </a:pPr>
            <a:r>
              <a:rPr lang="en-AU" sz="1400" dirty="0">
                <a:effectLst/>
                <a:latin typeface="Calibri"/>
                <a:ea typeface="Calibri"/>
                <a:cs typeface="Arial"/>
              </a:rPr>
              <a:t>Work schedules (Week 10)</a:t>
            </a:r>
          </a:p>
        </p:txBody>
      </p:sp>
      <p:sp>
        <p:nvSpPr>
          <p:cNvPr id="8" name="Right Arrow 7"/>
          <p:cNvSpPr/>
          <p:nvPr/>
        </p:nvSpPr>
        <p:spPr>
          <a:xfrm>
            <a:off x="2939144" y="3472544"/>
            <a:ext cx="685800" cy="1326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ight Arrow 8"/>
          <p:cNvSpPr/>
          <p:nvPr/>
        </p:nvSpPr>
        <p:spPr>
          <a:xfrm>
            <a:off x="5595256" y="3483430"/>
            <a:ext cx="685800" cy="1326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901423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dirty="0"/>
              <a:t>The Planning Sequence</a:t>
            </a:r>
          </a:p>
        </p:txBody>
      </p:sp>
      <p:pic>
        <p:nvPicPr>
          <p:cNvPr id="25" name="Picture 24" descr="ste25251_1101.jpg"/>
          <p:cNvPicPr>
            <a:picLocks noChangeAspect="1"/>
          </p:cNvPicPr>
          <p:nvPr/>
        </p:nvPicPr>
        <p:blipFill>
          <a:blip r:embed="rId3" cstate="print"/>
          <a:stretch>
            <a:fillRect/>
          </a:stretch>
        </p:blipFill>
        <p:spPr>
          <a:xfrm>
            <a:off x="1524000" y="1600200"/>
            <a:ext cx="5558640" cy="445617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p:txBody>
          <a:bodyPr>
            <a:normAutofit/>
          </a:bodyPr>
          <a:lstStyle/>
          <a:p>
            <a:pPr eaLnBrk="1" hangingPunct="1"/>
            <a:r>
              <a:rPr lang="en-US" sz="2400" dirty="0"/>
              <a:t>Why do organizations need to do aggregate planning?</a:t>
            </a:r>
          </a:p>
          <a:p>
            <a:pPr lvl="1" eaLnBrk="1" hangingPunct="1"/>
            <a:r>
              <a:rPr lang="en-US" sz="2000" dirty="0"/>
              <a:t>Planning</a:t>
            </a:r>
          </a:p>
          <a:p>
            <a:pPr lvl="2" eaLnBrk="1" hangingPunct="1"/>
            <a:r>
              <a:rPr lang="en-US" sz="2000" dirty="0"/>
              <a:t>It takes time to implement plans</a:t>
            </a:r>
          </a:p>
          <a:p>
            <a:pPr lvl="1" eaLnBrk="1" hangingPunct="1"/>
            <a:r>
              <a:rPr lang="en-US" sz="2000" dirty="0"/>
              <a:t>Strategic</a:t>
            </a:r>
          </a:p>
          <a:p>
            <a:pPr lvl="2" eaLnBrk="1" hangingPunct="1"/>
            <a:r>
              <a:rPr lang="en-US" sz="2000" dirty="0"/>
              <a:t>Aggregation is important because it is not possible to predict with accuracy the </a:t>
            </a:r>
            <a:r>
              <a:rPr lang="en-US" sz="2000" b="1" dirty="0"/>
              <a:t>timing</a:t>
            </a:r>
            <a:r>
              <a:rPr lang="en-US" sz="2000" dirty="0"/>
              <a:t> and </a:t>
            </a:r>
            <a:r>
              <a:rPr lang="en-US" sz="2000" b="1" dirty="0"/>
              <a:t>volume</a:t>
            </a:r>
            <a:r>
              <a:rPr lang="en-US" sz="2000" dirty="0"/>
              <a:t> of demand for individual items</a:t>
            </a:r>
          </a:p>
          <a:p>
            <a:pPr lvl="1" eaLnBrk="1" hangingPunct="1"/>
            <a:r>
              <a:rPr lang="en-US" sz="2000" dirty="0"/>
              <a:t>Budgeting process</a:t>
            </a:r>
          </a:p>
          <a:p>
            <a:pPr lvl="1" eaLnBrk="1" hangingPunct="1"/>
            <a:r>
              <a:rPr lang="en-US" sz="2000" dirty="0"/>
              <a:t>Supply chain</a:t>
            </a:r>
          </a:p>
        </p:txBody>
      </p:sp>
      <p:sp>
        <p:nvSpPr>
          <p:cNvPr id="8194" name="Title 1"/>
          <p:cNvSpPr>
            <a:spLocks noGrp="1"/>
          </p:cNvSpPr>
          <p:nvPr>
            <p:ph type="title"/>
          </p:nvPr>
        </p:nvSpPr>
        <p:spPr/>
        <p:txBody>
          <a:bodyPr/>
          <a:lstStyle/>
          <a:p>
            <a:pPr eaLnBrk="1" hangingPunct="1"/>
            <a:r>
              <a:rPr lang="en-US" dirty="0"/>
              <a:t>Why Use Aggregate Planning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3"/>
          <p:cNvSpPr>
            <a:spLocks noGrp="1"/>
          </p:cNvSpPr>
          <p:nvPr>
            <p:ph type="title"/>
          </p:nvPr>
        </p:nvSpPr>
        <p:spPr/>
        <p:txBody>
          <a:bodyPr/>
          <a:lstStyle/>
          <a:p>
            <a:pPr eaLnBrk="1" hangingPunct="1"/>
            <a:r>
              <a:rPr lang="en-US" dirty="0"/>
              <a:t>Demand and Supply</a:t>
            </a:r>
          </a:p>
        </p:txBody>
      </p:sp>
      <p:sp>
        <p:nvSpPr>
          <p:cNvPr id="14339" name="Content Placeholder 4"/>
          <p:cNvSpPr>
            <a:spLocks noGrp="1"/>
          </p:cNvSpPr>
          <p:nvPr>
            <p:ph idx="1"/>
          </p:nvPr>
        </p:nvSpPr>
        <p:spPr/>
        <p:txBody>
          <a:bodyPr/>
          <a:lstStyle/>
          <a:p>
            <a:pPr eaLnBrk="1" hangingPunct="1"/>
            <a:r>
              <a:rPr lang="en-US" sz="2400" dirty="0"/>
              <a:t>Aggregate planners are concerned with</a:t>
            </a:r>
          </a:p>
          <a:p>
            <a:pPr lvl="1" eaLnBrk="1" hangingPunct="1"/>
            <a:r>
              <a:rPr lang="en-US" sz="2000" b="1" dirty="0"/>
              <a:t>Demand quantity</a:t>
            </a:r>
          </a:p>
          <a:p>
            <a:pPr lvl="2" eaLnBrk="1" hangingPunct="1"/>
            <a:r>
              <a:rPr lang="en-US" sz="2000" dirty="0"/>
              <a:t>If demand exceeds capacity, attempt to achieve balance by altering capacity, demand, or both</a:t>
            </a:r>
          </a:p>
          <a:p>
            <a:pPr lvl="1" eaLnBrk="1" hangingPunct="1"/>
            <a:r>
              <a:rPr lang="en-US" sz="2000" b="1" dirty="0"/>
              <a:t>Timing of demand</a:t>
            </a:r>
          </a:p>
          <a:p>
            <a:pPr lvl="2" eaLnBrk="1" hangingPunct="1"/>
            <a:r>
              <a:rPr lang="en-US" sz="2000" dirty="0"/>
              <a:t>Even if demand and capacity are approximately equal, planners still often have to deal with uneven demand within the planning period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a:xfrm>
            <a:off x="762000" y="2971800"/>
            <a:ext cx="7086600" cy="3331029"/>
          </a:xfrm>
        </p:spPr>
        <p:txBody>
          <a:bodyPr/>
          <a:lstStyle/>
          <a:p>
            <a:pPr eaLnBrk="1" hangingPunct="1"/>
            <a:r>
              <a:rPr lang="en-US" b="1">
                <a:solidFill>
                  <a:srgbClr val="303B2C"/>
                </a:solidFill>
              </a:rPr>
              <a:t>Proactive</a:t>
            </a:r>
          </a:p>
          <a:p>
            <a:pPr lvl="1" eaLnBrk="1" hangingPunct="1"/>
            <a:r>
              <a:rPr lang="en-US">
                <a:solidFill>
                  <a:srgbClr val="303B2C"/>
                </a:solidFill>
              </a:rPr>
              <a:t>Alter demand to match capacity</a:t>
            </a:r>
          </a:p>
          <a:p>
            <a:pPr eaLnBrk="1" hangingPunct="1"/>
            <a:r>
              <a:rPr lang="en-US" b="1">
                <a:solidFill>
                  <a:srgbClr val="303B2C"/>
                </a:solidFill>
              </a:rPr>
              <a:t>Reactive</a:t>
            </a:r>
          </a:p>
          <a:p>
            <a:pPr lvl="1" eaLnBrk="1" hangingPunct="1"/>
            <a:r>
              <a:rPr lang="en-US">
                <a:solidFill>
                  <a:srgbClr val="303B2C"/>
                </a:solidFill>
              </a:rPr>
              <a:t>Alter capacity to match demand</a:t>
            </a:r>
          </a:p>
          <a:p>
            <a:pPr eaLnBrk="1" hangingPunct="1"/>
            <a:r>
              <a:rPr lang="en-US" b="1">
                <a:solidFill>
                  <a:srgbClr val="303B2C"/>
                </a:solidFill>
              </a:rPr>
              <a:t>Mixed</a:t>
            </a:r>
          </a:p>
          <a:p>
            <a:pPr lvl="1" eaLnBrk="1" hangingPunct="1"/>
            <a:r>
              <a:rPr lang="en-US">
                <a:solidFill>
                  <a:srgbClr val="303B2C"/>
                </a:solidFill>
              </a:rPr>
              <a:t>Some of each</a:t>
            </a:r>
            <a:endParaRPr lang="en-US" dirty="0">
              <a:solidFill>
                <a:srgbClr val="303B2C"/>
              </a:solidFill>
            </a:endParaRPr>
          </a:p>
        </p:txBody>
      </p:sp>
      <p:sp>
        <p:nvSpPr>
          <p:cNvPr id="17410" name="Title 1"/>
          <p:cNvSpPr>
            <a:spLocks noGrp="1"/>
          </p:cNvSpPr>
          <p:nvPr>
            <p:ph type="title"/>
          </p:nvPr>
        </p:nvSpPr>
        <p:spPr/>
        <p:txBody>
          <a:bodyPr/>
          <a:lstStyle/>
          <a:p>
            <a:pPr eaLnBrk="1" hangingPunct="1"/>
            <a:r>
              <a:rPr lang="en-US" dirty="0"/>
              <a:t>Aggregate Planning Strategies</a:t>
            </a:r>
          </a:p>
        </p:txBody>
      </p:sp>
      <p:sp>
        <p:nvSpPr>
          <p:cNvPr id="2" name="Rectangle 1"/>
          <p:cNvSpPr/>
          <p:nvPr/>
        </p:nvSpPr>
        <p:spPr>
          <a:xfrm>
            <a:off x="2057400" y="1905000"/>
            <a:ext cx="5096267" cy="646331"/>
          </a:xfrm>
          <a:prstGeom prst="rect">
            <a:avLst/>
          </a:prstGeom>
          <a:solidFill>
            <a:schemeClr val="accent5">
              <a:lumMod val="60000"/>
              <a:lumOff val="40000"/>
            </a:schemeClr>
          </a:solidFill>
          <a:ln>
            <a:solidFill>
              <a:schemeClr val="accent1"/>
            </a:solidFill>
          </a:ln>
        </p:spPr>
        <p:txBody>
          <a:bodyPr wrap="none">
            <a:spAutoFit/>
          </a:bodyPr>
          <a:lstStyle/>
          <a:p>
            <a:r>
              <a:rPr lang="en-US" sz="3600" b="1" dirty="0"/>
              <a:t>Capacity   =    Demand</a:t>
            </a:r>
            <a:endParaRPr lang="en-AU" sz="36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3"/>
          <p:cNvSpPr>
            <a:spLocks noGrp="1"/>
          </p:cNvSpPr>
          <p:nvPr>
            <p:ph type="title"/>
          </p:nvPr>
        </p:nvSpPr>
        <p:spPr/>
        <p:txBody>
          <a:bodyPr/>
          <a:lstStyle/>
          <a:p>
            <a:pPr eaLnBrk="1" hangingPunct="1"/>
            <a:r>
              <a:rPr lang="en-US" dirty="0"/>
              <a:t>Demand Options</a:t>
            </a:r>
          </a:p>
        </p:txBody>
      </p:sp>
      <p:sp>
        <p:nvSpPr>
          <p:cNvPr id="18435" name="Content Placeholder 4"/>
          <p:cNvSpPr>
            <a:spLocks noGrp="1"/>
          </p:cNvSpPr>
          <p:nvPr>
            <p:ph sz="half" idx="1"/>
          </p:nvPr>
        </p:nvSpPr>
        <p:spPr>
          <a:xfrm>
            <a:off x="740664" y="1524000"/>
            <a:ext cx="4059936" cy="4572000"/>
          </a:xfrm>
        </p:spPr>
        <p:txBody>
          <a:bodyPr/>
          <a:lstStyle/>
          <a:p>
            <a:pPr eaLnBrk="1" hangingPunct="1"/>
            <a:r>
              <a:rPr lang="en-US" sz="1800" b="1" dirty="0"/>
              <a:t>Pricing</a:t>
            </a:r>
          </a:p>
          <a:p>
            <a:pPr lvl="1" eaLnBrk="1" hangingPunct="1"/>
            <a:r>
              <a:rPr lang="en-US" sz="1600" dirty="0"/>
              <a:t>Used to shift demand from peak to off-peak periods</a:t>
            </a:r>
          </a:p>
          <a:p>
            <a:pPr lvl="1" eaLnBrk="1" hangingPunct="1"/>
            <a:r>
              <a:rPr lang="en-US" sz="1600" dirty="0"/>
              <a:t>Price elasticity is important</a:t>
            </a:r>
          </a:p>
          <a:p>
            <a:pPr eaLnBrk="1" hangingPunct="1"/>
            <a:r>
              <a:rPr lang="en-US" sz="1800" b="1" dirty="0"/>
              <a:t>Promotion</a:t>
            </a:r>
          </a:p>
          <a:p>
            <a:pPr lvl="1" eaLnBrk="1" hangingPunct="1"/>
            <a:r>
              <a:rPr lang="en-US" sz="1600" dirty="0"/>
              <a:t>Advertising and other forms of promotion</a:t>
            </a:r>
          </a:p>
          <a:p>
            <a:pPr eaLnBrk="1" hangingPunct="1"/>
            <a:r>
              <a:rPr lang="en-US" sz="1800" b="1" dirty="0"/>
              <a:t>Back orders</a:t>
            </a:r>
          </a:p>
          <a:p>
            <a:pPr lvl="1" eaLnBrk="1" hangingPunct="1"/>
            <a:r>
              <a:rPr lang="en-US" sz="1600" dirty="0"/>
              <a:t>Orders are taken in one period and deliveries promised for a later period</a:t>
            </a:r>
          </a:p>
          <a:p>
            <a:pPr eaLnBrk="1" hangingPunct="1"/>
            <a:r>
              <a:rPr lang="en-US" sz="1800" b="1" dirty="0"/>
              <a:t>New demand</a:t>
            </a:r>
          </a:p>
          <a:p>
            <a:pPr lvl="1" eaLnBrk="1" hangingPunct="1"/>
            <a:endParaRPr lang="en-US" sz="16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600200"/>
            <a:ext cx="3352800" cy="3340473"/>
          </a:xfrm>
          <a:prstGeom prst="rect">
            <a:avLst/>
          </a:prstGeom>
          <a:noFill/>
          <a:ln>
            <a:noFill/>
          </a:ln>
          <a:effectLst>
            <a:outerShdw blurRad="190500" dist="254000" dir="2700000" sx="99000" sy="99000" algn="ctr" rotWithShape="0">
              <a:schemeClr val="tx2">
                <a:lumMod val="60000"/>
                <a:lumOff val="40000"/>
                <a:alpha val="7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4"/>
          <p:cNvSpPr>
            <a:spLocks noGrp="1"/>
          </p:cNvSpPr>
          <p:nvPr>
            <p:ph type="title"/>
          </p:nvPr>
        </p:nvSpPr>
        <p:spPr/>
        <p:txBody>
          <a:bodyPr/>
          <a:lstStyle/>
          <a:p>
            <a:pPr eaLnBrk="1" hangingPunct="1"/>
            <a:r>
              <a:rPr lang="en-US" dirty="0"/>
              <a:t>Capacity Options</a:t>
            </a:r>
          </a:p>
        </p:txBody>
      </p:sp>
      <p:sp>
        <p:nvSpPr>
          <p:cNvPr id="19459" name="Content Placeholder 5"/>
          <p:cNvSpPr>
            <a:spLocks noGrp="1"/>
          </p:cNvSpPr>
          <p:nvPr>
            <p:ph idx="1"/>
          </p:nvPr>
        </p:nvSpPr>
        <p:spPr>
          <a:xfrm>
            <a:off x="1066800" y="1676400"/>
            <a:ext cx="6248400" cy="4572000"/>
          </a:xfrm>
        </p:spPr>
        <p:txBody>
          <a:bodyPr/>
          <a:lstStyle/>
          <a:p>
            <a:pPr eaLnBrk="1" hangingPunct="1"/>
            <a:r>
              <a:rPr lang="en-US" b="0" dirty="0"/>
              <a:t>Hire and layoff workers</a:t>
            </a:r>
          </a:p>
          <a:p>
            <a:pPr eaLnBrk="1" hangingPunct="1"/>
            <a:r>
              <a:rPr lang="en-US" b="0" dirty="0"/>
              <a:t>Overtime/slack time</a:t>
            </a:r>
          </a:p>
          <a:p>
            <a:pPr eaLnBrk="1" hangingPunct="1"/>
            <a:r>
              <a:rPr lang="en-US" b="0" dirty="0"/>
              <a:t>Part-time workers</a:t>
            </a:r>
          </a:p>
          <a:p>
            <a:pPr eaLnBrk="1" hangingPunct="1"/>
            <a:r>
              <a:rPr lang="en-US" b="0" dirty="0"/>
              <a:t>Inventories</a:t>
            </a:r>
          </a:p>
          <a:p>
            <a:pPr eaLnBrk="1" hangingPunct="1"/>
            <a:r>
              <a:rPr lang="en-US" b="0" dirty="0"/>
              <a:t>Subcontracting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Content Placeholder 2"/>
          <p:cNvSpPr>
            <a:spLocks noGrp="1"/>
          </p:cNvSpPr>
          <p:nvPr>
            <p:ph idx="1"/>
          </p:nvPr>
        </p:nvSpPr>
        <p:spPr/>
        <p:txBody>
          <a:bodyPr/>
          <a:lstStyle/>
          <a:p>
            <a:pPr eaLnBrk="1" hangingPunct="1">
              <a:lnSpc>
                <a:spcPct val="90000"/>
              </a:lnSpc>
              <a:spcBef>
                <a:spcPts val="600"/>
              </a:spcBef>
            </a:pPr>
            <a:r>
              <a:rPr lang="en-US" b="1" dirty="0">
                <a:solidFill>
                  <a:srgbClr val="303B2C"/>
                </a:solidFill>
              </a:rPr>
              <a:t>Level capacity strategy: </a:t>
            </a:r>
          </a:p>
          <a:p>
            <a:pPr lvl="1" eaLnBrk="1" hangingPunct="1">
              <a:lnSpc>
                <a:spcPct val="90000"/>
              </a:lnSpc>
              <a:spcBef>
                <a:spcPts val="600"/>
              </a:spcBef>
            </a:pPr>
            <a:r>
              <a:rPr lang="en-US" dirty="0">
                <a:solidFill>
                  <a:srgbClr val="303B2C"/>
                </a:solidFill>
              </a:rPr>
              <a:t>Maintaining a steady rate of regular-time output while meeting variations in demand by a combination of options:  </a:t>
            </a:r>
          </a:p>
          <a:p>
            <a:pPr lvl="2" eaLnBrk="1" hangingPunct="1">
              <a:lnSpc>
                <a:spcPct val="90000"/>
              </a:lnSpc>
              <a:spcBef>
                <a:spcPts val="600"/>
              </a:spcBef>
            </a:pPr>
            <a:r>
              <a:rPr lang="en-US" dirty="0">
                <a:solidFill>
                  <a:srgbClr val="303B2C"/>
                </a:solidFill>
              </a:rPr>
              <a:t>inventories, overtime, part-time workers, subcontracting, and back orders</a:t>
            </a:r>
          </a:p>
          <a:p>
            <a:pPr eaLnBrk="1" hangingPunct="1">
              <a:lnSpc>
                <a:spcPct val="90000"/>
              </a:lnSpc>
              <a:spcBef>
                <a:spcPts val="600"/>
              </a:spcBef>
            </a:pPr>
            <a:r>
              <a:rPr lang="en-US" b="1" dirty="0">
                <a:solidFill>
                  <a:srgbClr val="303B2C"/>
                </a:solidFill>
              </a:rPr>
              <a:t>Chase demand strategy: </a:t>
            </a:r>
          </a:p>
          <a:p>
            <a:pPr lvl="1" eaLnBrk="1" hangingPunct="1">
              <a:lnSpc>
                <a:spcPct val="90000"/>
              </a:lnSpc>
              <a:spcBef>
                <a:spcPts val="600"/>
              </a:spcBef>
            </a:pPr>
            <a:r>
              <a:rPr lang="en-US" dirty="0">
                <a:solidFill>
                  <a:srgbClr val="303B2C"/>
                </a:solidFill>
              </a:rPr>
              <a:t>Matching capacity to demand; the planned output for a period is set at the expected demand for that period.</a:t>
            </a:r>
          </a:p>
          <a:p>
            <a:pPr marL="273050" lvl="1" indent="-273050" eaLnBrk="1" hangingPunct="1">
              <a:lnSpc>
                <a:spcPct val="90000"/>
              </a:lnSpc>
              <a:spcBef>
                <a:spcPts val="600"/>
              </a:spcBef>
            </a:pPr>
            <a:r>
              <a:rPr lang="en-US" sz="2600" b="1" dirty="0">
                <a:solidFill>
                  <a:srgbClr val="303B2C"/>
                </a:solidFill>
              </a:rPr>
              <a:t>Use a combination of decision variables</a:t>
            </a:r>
          </a:p>
          <a:p>
            <a:pPr lvl="1" eaLnBrk="1" hangingPunct="1">
              <a:lnSpc>
                <a:spcPct val="90000"/>
              </a:lnSpc>
              <a:spcBef>
                <a:spcPts val="600"/>
              </a:spcBef>
            </a:pPr>
            <a:endParaRPr lang="en-US" sz="2600" b="1" dirty="0">
              <a:solidFill>
                <a:srgbClr val="303B2C"/>
              </a:solidFill>
            </a:endParaRPr>
          </a:p>
        </p:txBody>
      </p:sp>
      <p:sp>
        <p:nvSpPr>
          <p:cNvPr id="20482" name="Title 1"/>
          <p:cNvSpPr>
            <a:spLocks noGrp="1"/>
          </p:cNvSpPr>
          <p:nvPr>
            <p:ph type="title"/>
          </p:nvPr>
        </p:nvSpPr>
        <p:spPr/>
        <p:txBody>
          <a:bodyPr/>
          <a:lstStyle/>
          <a:p>
            <a:pPr eaLnBrk="1" hangingPunct="1"/>
            <a:r>
              <a:rPr lang="en-US" dirty="0"/>
              <a:t>Aggregate Planning Pure Strategies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550" y="1905000"/>
            <a:ext cx="8915400" cy="28114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1"/>
          <p:cNvSpPr>
            <a:spLocks noGrp="1"/>
          </p:cNvSpPr>
          <p:nvPr>
            <p:ph type="title"/>
          </p:nvPr>
        </p:nvSpPr>
        <p:spPr>
          <a:xfrm>
            <a:off x="324852" y="152400"/>
            <a:ext cx="8229600" cy="1219200"/>
          </a:xfrm>
        </p:spPr>
        <p:txBody>
          <a:bodyPr/>
          <a:lstStyle/>
          <a:p>
            <a:pPr eaLnBrk="1" hangingPunct="1"/>
            <a:r>
              <a:rPr lang="en-US" dirty="0"/>
              <a:t>A typical demand pattern</a:t>
            </a:r>
          </a:p>
        </p:txBody>
      </p:sp>
    </p:spTree>
    <p:extLst>
      <p:ext uri="{BB962C8B-B14F-4D97-AF65-F5344CB8AC3E}">
        <p14:creationId xmlns:p14="http://schemas.microsoft.com/office/powerpoint/2010/main" val="1029464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Content Placeholder 2"/>
          <p:cNvSpPr>
            <a:spLocks noGrp="1"/>
          </p:cNvSpPr>
          <p:nvPr>
            <p:ph idx="1"/>
          </p:nvPr>
        </p:nvSpPr>
        <p:spPr>
          <a:xfrm>
            <a:off x="304800" y="838200"/>
            <a:ext cx="8229600" cy="3733800"/>
          </a:xfrm>
        </p:spPr>
        <p:txBody>
          <a:bodyPr/>
          <a:lstStyle/>
          <a:p>
            <a:pPr eaLnBrk="1" hangingPunct="1">
              <a:spcBef>
                <a:spcPts val="600"/>
              </a:spcBef>
            </a:pPr>
            <a:r>
              <a:rPr lang="en-US" dirty="0">
                <a:solidFill>
                  <a:srgbClr val="303B2C"/>
                </a:solidFill>
              </a:rPr>
              <a:t>Capacities are kept constant over the planning horizon</a:t>
            </a:r>
          </a:p>
          <a:p>
            <a:pPr eaLnBrk="1" hangingPunct="1">
              <a:spcBef>
                <a:spcPts val="600"/>
              </a:spcBef>
            </a:pPr>
            <a:r>
              <a:rPr lang="en-US" b="1" dirty="0">
                <a:solidFill>
                  <a:srgbClr val="303B2C"/>
                </a:solidFill>
              </a:rPr>
              <a:t>Advantages: </a:t>
            </a:r>
            <a:r>
              <a:rPr lang="en-US" sz="2400" b="0" dirty="0">
                <a:solidFill>
                  <a:srgbClr val="303B2C"/>
                </a:solidFill>
              </a:rPr>
              <a:t>Stable output rates and workforce</a:t>
            </a:r>
          </a:p>
          <a:p>
            <a:pPr eaLnBrk="1" hangingPunct="1">
              <a:spcBef>
                <a:spcPts val="600"/>
              </a:spcBef>
            </a:pPr>
            <a:r>
              <a:rPr lang="en-US" b="1" dirty="0">
                <a:solidFill>
                  <a:srgbClr val="303B2C"/>
                </a:solidFill>
              </a:rPr>
              <a:t>Disadvantages: </a:t>
            </a:r>
            <a:r>
              <a:rPr lang="en-US" b="0" dirty="0">
                <a:solidFill>
                  <a:srgbClr val="303B2C"/>
                </a:solidFill>
              </a:rPr>
              <a:t>Greater inventory costs; Increased overtime and idle time; Resource utilizations vary over time</a:t>
            </a:r>
          </a:p>
          <a:p>
            <a:pPr eaLnBrk="1" hangingPunct="1">
              <a:spcBef>
                <a:spcPts val="600"/>
              </a:spcBef>
            </a:pPr>
            <a:endParaRPr lang="en-US" dirty="0">
              <a:solidFill>
                <a:srgbClr val="303B2C"/>
              </a:solidFill>
            </a:endParaRPr>
          </a:p>
        </p:txBody>
      </p:sp>
      <p:sp>
        <p:nvSpPr>
          <p:cNvPr id="22530" name="Title 1"/>
          <p:cNvSpPr>
            <a:spLocks noGrp="1"/>
          </p:cNvSpPr>
          <p:nvPr>
            <p:ph type="title"/>
          </p:nvPr>
        </p:nvSpPr>
        <p:spPr>
          <a:xfrm>
            <a:off x="324852" y="152400"/>
            <a:ext cx="8229600" cy="685800"/>
          </a:xfrm>
        </p:spPr>
        <p:txBody>
          <a:bodyPr/>
          <a:lstStyle/>
          <a:p>
            <a:pPr eaLnBrk="1" hangingPunct="1"/>
            <a:r>
              <a:rPr lang="en-US" dirty="0"/>
              <a:t>Level Approach</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599" y="3429001"/>
            <a:ext cx="8839201" cy="32765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24852" y="152400"/>
            <a:ext cx="8229600" cy="685800"/>
          </a:xfrm>
        </p:spPr>
        <p:txBody>
          <a:bodyPr/>
          <a:lstStyle/>
          <a:p>
            <a:pPr eaLnBrk="1" hangingPunct="1"/>
            <a:r>
              <a:rPr lang="en-US" dirty="0"/>
              <a:t>Chase Approach</a:t>
            </a:r>
          </a:p>
        </p:txBody>
      </p:sp>
      <p:sp>
        <p:nvSpPr>
          <p:cNvPr id="21507" name="Content Placeholder 2"/>
          <p:cNvSpPr>
            <a:spLocks noGrp="1"/>
          </p:cNvSpPr>
          <p:nvPr>
            <p:ph idx="1"/>
          </p:nvPr>
        </p:nvSpPr>
        <p:spPr>
          <a:xfrm>
            <a:off x="304800" y="838200"/>
            <a:ext cx="8229600" cy="4572000"/>
          </a:xfrm>
        </p:spPr>
        <p:txBody>
          <a:bodyPr/>
          <a:lstStyle/>
          <a:p>
            <a:pPr eaLnBrk="1" hangingPunct="1">
              <a:spcBef>
                <a:spcPts val="600"/>
              </a:spcBef>
            </a:pPr>
            <a:r>
              <a:rPr lang="en-US" dirty="0">
                <a:solidFill>
                  <a:srgbClr val="303B2C"/>
                </a:solidFill>
              </a:rPr>
              <a:t>Capacities are adjusted to match demand requirements over the planning horizon</a:t>
            </a:r>
          </a:p>
          <a:p>
            <a:pPr lvl="1" eaLnBrk="1" hangingPunct="1">
              <a:spcBef>
                <a:spcPts val="600"/>
              </a:spcBef>
            </a:pPr>
            <a:r>
              <a:rPr lang="en-US" b="1" dirty="0">
                <a:solidFill>
                  <a:srgbClr val="303B2C"/>
                </a:solidFill>
              </a:rPr>
              <a:t>Advantages: </a:t>
            </a:r>
            <a:r>
              <a:rPr lang="en-US" dirty="0">
                <a:solidFill>
                  <a:srgbClr val="303B2C"/>
                </a:solidFill>
              </a:rPr>
              <a:t>Investment in inventory is low; Labor utilization in high</a:t>
            </a:r>
          </a:p>
          <a:p>
            <a:pPr lvl="1" eaLnBrk="1" hangingPunct="1">
              <a:spcBef>
                <a:spcPts val="600"/>
              </a:spcBef>
            </a:pPr>
            <a:r>
              <a:rPr lang="en-US" b="1" dirty="0">
                <a:solidFill>
                  <a:srgbClr val="303B2C"/>
                </a:solidFill>
              </a:rPr>
              <a:t>Disadvantages: </a:t>
            </a:r>
            <a:r>
              <a:rPr lang="en-US" dirty="0">
                <a:solidFill>
                  <a:srgbClr val="303B2C"/>
                </a:solidFill>
              </a:rPr>
              <a:t>The cost of adjusting output rates and/or workforce levels</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505200"/>
            <a:ext cx="8763000" cy="313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p:txBody>
          <a:bodyPr/>
          <a:lstStyle/>
          <a:p>
            <a:pPr marL="0" indent="0" eaLnBrk="1" hangingPunct="1">
              <a:buNone/>
            </a:pPr>
            <a:r>
              <a:rPr lang="en-US" dirty="0"/>
              <a:t>General procedure:</a:t>
            </a:r>
          </a:p>
          <a:p>
            <a:pPr marL="565150" lvl="1" eaLnBrk="1" hangingPunct="1">
              <a:spcBef>
                <a:spcPct val="50000"/>
              </a:spcBef>
              <a:buFontTx/>
              <a:buAutoNum type="arabicPeriod"/>
            </a:pPr>
            <a:r>
              <a:rPr lang="en-US" sz="2000" dirty="0"/>
              <a:t>Determine demand for each period</a:t>
            </a:r>
          </a:p>
          <a:p>
            <a:pPr marL="565150" lvl="1" eaLnBrk="1" hangingPunct="1">
              <a:spcBef>
                <a:spcPct val="50000"/>
              </a:spcBef>
              <a:buFontTx/>
              <a:buAutoNum type="arabicPeriod"/>
            </a:pPr>
            <a:r>
              <a:rPr lang="en-US" sz="2000" dirty="0"/>
              <a:t>Determine capacities for each period</a:t>
            </a:r>
          </a:p>
          <a:p>
            <a:pPr marL="565150" lvl="1" eaLnBrk="1" hangingPunct="1">
              <a:spcBef>
                <a:spcPct val="50000"/>
              </a:spcBef>
              <a:buFontTx/>
              <a:buAutoNum type="arabicPeriod"/>
            </a:pPr>
            <a:r>
              <a:rPr lang="en-US" sz="2000" dirty="0"/>
              <a:t>Identify company or departmental policies that are pertinent</a:t>
            </a:r>
          </a:p>
          <a:p>
            <a:pPr marL="565150" lvl="1" eaLnBrk="1" hangingPunct="1">
              <a:spcBef>
                <a:spcPct val="50000"/>
              </a:spcBef>
              <a:buFontTx/>
              <a:buAutoNum type="arabicPeriod"/>
            </a:pPr>
            <a:r>
              <a:rPr lang="en-US" sz="2000" dirty="0"/>
              <a:t>Determine unit costs</a:t>
            </a:r>
          </a:p>
          <a:p>
            <a:pPr marL="565150" lvl="1" eaLnBrk="1" hangingPunct="1">
              <a:spcBef>
                <a:spcPct val="50000"/>
              </a:spcBef>
              <a:buFontTx/>
              <a:buAutoNum type="arabicPeriod"/>
            </a:pPr>
            <a:r>
              <a:rPr lang="en-US" sz="2000" dirty="0"/>
              <a:t>Develop alternative plans and costs</a:t>
            </a:r>
          </a:p>
          <a:p>
            <a:pPr marL="565150" lvl="1" eaLnBrk="1" hangingPunct="1">
              <a:spcBef>
                <a:spcPct val="50000"/>
              </a:spcBef>
              <a:buFontTx/>
              <a:buAutoNum type="arabicPeriod"/>
            </a:pPr>
            <a:r>
              <a:rPr lang="en-US" sz="2000" dirty="0"/>
              <a:t>Select the plan that best satisfies objectives. Otherwise return to step 5.</a:t>
            </a:r>
          </a:p>
          <a:p>
            <a:pPr marL="565150" lvl="1" eaLnBrk="1" hangingPunct="1"/>
            <a:endParaRPr lang="en-US" sz="3200" dirty="0"/>
          </a:p>
        </p:txBody>
      </p:sp>
      <p:sp>
        <p:nvSpPr>
          <p:cNvPr id="23554" name="Title 1"/>
          <p:cNvSpPr>
            <a:spLocks noGrp="1"/>
          </p:cNvSpPr>
          <p:nvPr>
            <p:ph type="title"/>
          </p:nvPr>
        </p:nvSpPr>
        <p:spPr/>
        <p:txBody>
          <a:bodyPr/>
          <a:lstStyle/>
          <a:p>
            <a:pPr eaLnBrk="1" hangingPunct="1"/>
            <a:r>
              <a:rPr lang="en-US" dirty="0"/>
              <a:t>Techniques for Aggregate Planning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dirty="0"/>
              <a:t>Trial-and-Error Techniques</a:t>
            </a:r>
          </a:p>
        </p:txBody>
      </p:sp>
      <p:sp>
        <p:nvSpPr>
          <p:cNvPr id="24579" name="Content Placeholder 2"/>
          <p:cNvSpPr>
            <a:spLocks noGrp="1"/>
          </p:cNvSpPr>
          <p:nvPr>
            <p:ph idx="1"/>
          </p:nvPr>
        </p:nvSpPr>
        <p:spPr/>
        <p:txBody>
          <a:bodyPr/>
          <a:lstStyle/>
          <a:p>
            <a:pPr eaLnBrk="1" hangingPunct="1"/>
            <a:r>
              <a:rPr lang="en-US" sz="2400" b="0" dirty="0"/>
              <a:t>Trial-and-error approaches consist of developing simple table or graphs that enable planners to visually compare projected demand requirements with existing capacity</a:t>
            </a:r>
          </a:p>
          <a:p>
            <a:pPr eaLnBrk="1" hangingPunct="1"/>
            <a:r>
              <a:rPr lang="en-US" sz="2400" b="0" dirty="0"/>
              <a:t>Alternatives are compared based on their </a:t>
            </a:r>
            <a:r>
              <a:rPr lang="en-US" sz="2400" dirty="0"/>
              <a:t>total costs</a:t>
            </a:r>
          </a:p>
          <a:p>
            <a:pPr eaLnBrk="1" hangingPunct="1"/>
            <a:r>
              <a:rPr lang="en-US" sz="2400" b="0" dirty="0"/>
              <a:t>Disadvantage of such an approach is that it does not necessarily result in an </a:t>
            </a:r>
            <a:r>
              <a:rPr lang="en-US" sz="2400" dirty="0"/>
              <a:t>optimal</a:t>
            </a:r>
            <a:r>
              <a:rPr lang="en-US" sz="2400" b="0" dirty="0"/>
              <a:t> aggregate plan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Some formula in </a:t>
            </a:r>
            <a:r>
              <a:rPr lang="en-US" dirty="0"/>
              <a:t>Trial-and-Error Techniques</a:t>
            </a:r>
            <a:endParaRPr lang="en-AU" dirty="0"/>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1" y="1630363"/>
            <a:ext cx="8653912" cy="3758100"/>
          </a:xfrm>
          <a:prstGeom prst="rect">
            <a:avLst/>
          </a:prstGeom>
          <a:noFill/>
          <a:ln>
            <a:noFill/>
          </a:ln>
          <a:effectLst>
            <a:outerShdw blurRad="190500" dist="254000" dir="2700000" sx="99000" sy="99000" algn="ctr" rotWithShape="0">
              <a:schemeClr val="tx2">
                <a:lumMod val="60000"/>
                <a:lumOff val="40000"/>
                <a:alpha val="7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91416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852" y="152400"/>
            <a:ext cx="8229600" cy="685800"/>
          </a:xfrm>
        </p:spPr>
        <p:txBody>
          <a:bodyPr/>
          <a:lstStyle/>
          <a:p>
            <a:r>
              <a:rPr lang="en-US" dirty="0"/>
              <a:t>Aggregate Planning Example 1</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07468631"/>
              </p:ext>
            </p:extLst>
          </p:nvPr>
        </p:nvGraphicFramePr>
        <p:xfrm>
          <a:off x="762000" y="3799840"/>
          <a:ext cx="7543800" cy="2753360"/>
        </p:xfrm>
        <a:graphic>
          <a:graphicData uri="http://schemas.openxmlformats.org/drawingml/2006/table">
            <a:tbl>
              <a:tblPr firstRow="1" bandRow="1">
                <a:tableStyleId>{5C22544A-7EE6-4342-B048-85BDC9FD1C3A}</a:tableStyleId>
              </a:tblPr>
              <a:tblGrid>
                <a:gridCol w="10287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9144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tblGrid>
              <a:tr h="370840">
                <a:tc>
                  <a:txBody>
                    <a:bodyPr/>
                    <a:lstStyle/>
                    <a:p>
                      <a:r>
                        <a:rPr lang="en-US" dirty="0">
                          <a:solidFill>
                            <a:sysClr val="windowText" lastClr="000000"/>
                          </a:solidFill>
                        </a:rPr>
                        <a:t>Period</a:t>
                      </a:r>
                    </a:p>
                  </a:txBody>
                  <a:tcPr>
                    <a:solidFill>
                      <a:schemeClr val="bg2">
                        <a:lumMod val="75000"/>
                      </a:schemeClr>
                    </a:solidFill>
                  </a:tcPr>
                </a:tc>
                <a:tc>
                  <a:txBody>
                    <a:bodyPr/>
                    <a:lstStyle/>
                    <a:p>
                      <a:pPr algn="ctr"/>
                      <a:r>
                        <a:rPr lang="en-US" dirty="0">
                          <a:solidFill>
                            <a:sysClr val="windowText" lastClr="000000"/>
                          </a:solidFill>
                        </a:rPr>
                        <a:t>1</a:t>
                      </a:r>
                    </a:p>
                  </a:txBody>
                  <a:tcPr>
                    <a:solidFill>
                      <a:schemeClr val="bg2">
                        <a:lumMod val="75000"/>
                      </a:schemeClr>
                    </a:solidFill>
                  </a:tcPr>
                </a:tc>
                <a:tc>
                  <a:txBody>
                    <a:bodyPr/>
                    <a:lstStyle/>
                    <a:p>
                      <a:pPr algn="ctr"/>
                      <a:r>
                        <a:rPr lang="en-US" dirty="0">
                          <a:solidFill>
                            <a:sysClr val="windowText" lastClr="000000"/>
                          </a:solidFill>
                        </a:rPr>
                        <a:t>2</a:t>
                      </a:r>
                    </a:p>
                  </a:txBody>
                  <a:tcPr>
                    <a:solidFill>
                      <a:schemeClr val="bg2">
                        <a:lumMod val="75000"/>
                      </a:schemeClr>
                    </a:solidFill>
                  </a:tcPr>
                </a:tc>
                <a:tc>
                  <a:txBody>
                    <a:bodyPr/>
                    <a:lstStyle/>
                    <a:p>
                      <a:pPr algn="ctr"/>
                      <a:r>
                        <a:rPr lang="en-US" dirty="0">
                          <a:solidFill>
                            <a:sysClr val="windowText" lastClr="000000"/>
                          </a:solidFill>
                        </a:rPr>
                        <a:t>3</a:t>
                      </a:r>
                    </a:p>
                  </a:txBody>
                  <a:tcPr>
                    <a:solidFill>
                      <a:schemeClr val="bg2">
                        <a:lumMod val="75000"/>
                      </a:schemeClr>
                    </a:solidFill>
                  </a:tcPr>
                </a:tc>
                <a:tc>
                  <a:txBody>
                    <a:bodyPr/>
                    <a:lstStyle/>
                    <a:p>
                      <a:pPr algn="ctr"/>
                      <a:r>
                        <a:rPr lang="en-US" dirty="0">
                          <a:solidFill>
                            <a:sysClr val="windowText" lastClr="000000"/>
                          </a:solidFill>
                        </a:rPr>
                        <a:t>4</a:t>
                      </a:r>
                    </a:p>
                  </a:txBody>
                  <a:tcPr>
                    <a:solidFill>
                      <a:schemeClr val="bg2">
                        <a:lumMod val="75000"/>
                      </a:schemeClr>
                    </a:solidFill>
                  </a:tcPr>
                </a:tc>
                <a:tc>
                  <a:txBody>
                    <a:bodyPr/>
                    <a:lstStyle/>
                    <a:p>
                      <a:pPr algn="ctr"/>
                      <a:r>
                        <a:rPr lang="en-US" dirty="0">
                          <a:solidFill>
                            <a:sysClr val="windowText" lastClr="000000"/>
                          </a:solidFill>
                        </a:rPr>
                        <a:t>5</a:t>
                      </a:r>
                    </a:p>
                  </a:txBody>
                  <a:tcPr>
                    <a:solidFill>
                      <a:schemeClr val="bg2">
                        <a:lumMod val="75000"/>
                      </a:schemeClr>
                    </a:solidFill>
                  </a:tcPr>
                </a:tc>
                <a:tc>
                  <a:txBody>
                    <a:bodyPr/>
                    <a:lstStyle/>
                    <a:p>
                      <a:pPr algn="ctr"/>
                      <a:r>
                        <a:rPr lang="en-US" dirty="0">
                          <a:solidFill>
                            <a:sysClr val="windowText" lastClr="000000"/>
                          </a:solidFill>
                        </a:rPr>
                        <a:t>6</a:t>
                      </a:r>
                    </a:p>
                  </a:txBody>
                  <a:tcPr>
                    <a:solidFill>
                      <a:schemeClr val="bg2">
                        <a:lumMod val="75000"/>
                      </a:schemeClr>
                    </a:solidFill>
                  </a:tcPr>
                </a:tc>
                <a:tc>
                  <a:txBody>
                    <a:bodyPr/>
                    <a:lstStyle/>
                    <a:p>
                      <a:r>
                        <a:rPr lang="en-US" dirty="0">
                          <a:solidFill>
                            <a:sysClr val="windowText" lastClr="000000"/>
                          </a:solidFill>
                        </a:rPr>
                        <a:t>Total</a:t>
                      </a:r>
                    </a:p>
                  </a:txBody>
                  <a:tcPr>
                    <a:solidFill>
                      <a:schemeClr val="bg2">
                        <a:lumMod val="75000"/>
                      </a:schemeClr>
                    </a:solidFill>
                  </a:tcPr>
                </a:tc>
                <a:extLst>
                  <a:ext uri="{0D108BD9-81ED-4DB2-BD59-A6C34878D82A}">
                    <a16:rowId xmlns:a16="http://schemas.microsoft.com/office/drawing/2014/main" val="10000"/>
                  </a:ext>
                </a:extLst>
              </a:tr>
              <a:tr h="370840">
                <a:tc>
                  <a:txBody>
                    <a:bodyPr/>
                    <a:lstStyle/>
                    <a:p>
                      <a:r>
                        <a:rPr lang="en-US" dirty="0"/>
                        <a:t>Forecast</a:t>
                      </a:r>
                    </a:p>
                  </a:txBody>
                  <a:tcPr>
                    <a:solidFill>
                      <a:schemeClr val="bg2"/>
                    </a:solidFill>
                  </a:tcPr>
                </a:tc>
                <a:tc>
                  <a:txBody>
                    <a:bodyPr/>
                    <a:lstStyle/>
                    <a:p>
                      <a:pPr algn="ctr"/>
                      <a:r>
                        <a:rPr lang="en-US" dirty="0"/>
                        <a:t>200</a:t>
                      </a:r>
                    </a:p>
                  </a:txBody>
                  <a:tcPr>
                    <a:solidFill>
                      <a:schemeClr val="bg2"/>
                    </a:solidFill>
                  </a:tcPr>
                </a:tc>
                <a:tc>
                  <a:txBody>
                    <a:bodyPr/>
                    <a:lstStyle/>
                    <a:p>
                      <a:pPr algn="ctr"/>
                      <a:r>
                        <a:rPr lang="en-US" dirty="0"/>
                        <a:t>200</a:t>
                      </a:r>
                    </a:p>
                  </a:txBody>
                  <a:tcPr>
                    <a:solidFill>
                      <a:schemeClr val="bg2"/>
                    </a:solidFill>
                  </a:tcPr>
                </a:tc>
                <a:tc>
                  <a:txBody>
                    <a:bodyPr/>
                    <a:lstStyle/>
                    <a:p>
                      <a:pPr algn="ctr"/>
                      <a:r>
                        <a:rPr lang="en-US" dirty="0"/>
                        <a:t>300</a:t>
                      </a:r>
                    </a:p>
                  </a:txBody>
                  <a:tcPr>
                    <a:solidFill>
                      <a:schemeClr val="bg2"/>
                    </a:solidFill>
                  </a:tcPr>
                </a:tc>
                <a:tc>
                  <a:txBody>
                    <a:bodyPr/>
                    <a:lstStyle/>
                    <a:p>
                      <a:pPr algn="ctr"/>
                      <a:r>
                        <a:rPr lang="en-US" dirty="0"/>
                        <a:t>400</a:t>
                      </a:r>
                    </a:p>
                  </a:txBody>
                  <a:tcPr>
                    <a:solidFill>
                      <a:schemeClr val="bg2"/>
                    </a:solidFill>
                  </a:tcPr>
                </a:tc>
                <a:tc>
                  <a:txBody>
                    <a:bodyPr/>
                    <a:lstStyle/>
                    <a:p>
                      <a:pPr algn="ctr"/>
                      <a:r>
                        <a:rPr lang="en-US" dirty="0"/>
                        <a:t>500</a:t>
                      </a:r>
                    </a:p>
                  </a:txBody>
                  <a:tcPr>
                    <a:solidFill>
                      <a:schemeClr val="bg2"/>
                    </a:solidFill>
                  </a:tcPr>
                </a:tc>
                <a:tc>
                  <a:txBody>
                    <a:bodyPr/>
                    <a:lstStyle/>
                    <a:p>
                      <a:pPr algn="ctr"/>
                      <a:r>
                        <a:rPr lang="en-US" dirty="0"/>
                        <a:t>200</a:t>
                      </a:r>
                    </a:p>
                  </a:txBody>
                  <a:tcPr>
                    <a:solidFill>
                      <a:schemeClr val="bg2"/>
                    </a:solidFill>
                  </a:tcPr>
                </a:tc>
                <a:tc>
                  <a:txBody>
                    <a:bodyPr/>
                    <a:lstStyle/>
                    <a:p>
                      <a:pPr algn="ctr"/>
                      <a:r>
                        <a:rPr lang="en-US" dirty="0"/>
                        <a:t>1,800</a:t>
                      </a:r>
                    </a:p>
                  </a:txBody>
                  <a:tcPr>
                    <a:solidFill>
                      <a:schemeClr val="bg2"/>
                    </a:solidFill>
                  </a:tcPr>
                </a:tc>
                <a:extLst>
                  <a:ext uri="{0D108BD9-81ED-4DB2-BD59-A6C34878D82A}">
                    <a16:rowId xmlns:a16="http://schemas.microsoft.com/office/drawing/2014/main" val="10001"/>
                  </a:ext>
                </a:extLst>
              </a:tr>
              <a:tr h="370840">
                <a:tc gridSpan="8">
                  <a:txBody>
                    <a:bodyPr/>
                    <a:lstStyle/>
                    <a:p>
                      <a:r>
                        <a:rPr lang="en-US" dirty="0"/>
                        <a:t>Costs</a:t>
                      </a:r>
                    </a:p>
                    <a:p>
                      <a:pPr lvl="1"/>
                      <a:r>
                        <a:rPr lang="en-US" dirty="0"/>
                        <a:t>Output</a:t>
                      </a:r>
                    </a:p>
                    <a:p>
                      <a:pPr lvl="2" defTabSz="1228725"/>
                      <a:r>
                        <a:rPr lang="en-US" dirty="0"/>
                        <a:t>Regular</a:t>
                      </a:r>
                      <a:r>
                        <a:rPr lang="en-US" baseline="0" dirty="0"/>
                        <a:t> time  = $2 per skateboard</a:t>
                      </a:r>
                    </a:p>
                    <a:p>
                      <a:pPr lvl="2"/>
                      <a:r>
                        <a:rPr lang="en-US" baseline="0" dirty="0"/>
                        <a:t>Overtime        = $3 per skateboard</a:t>
                      </a:r>
                    </a:p>
                    <a:p>
                      <a:pPr lvl="2"/>
                      <a:r>
                        <a:rPr lang="en-US" baseline="0" dirty="0"/>
                        <a:t>Subcontract    = $6 per skateboard</a:t>
                      </a:r>
                    </a:p>
                    <a:p>
                      <a:pPr lvl="1"/>
                      <a:r>
                        <a:rPr lang="en-US" baseline="0" dirty="0"/>
                        <a:t>Inventory                = $1 per skateboard per period on average inventory</a:t>
                      </a:r>
                    </a:p>
                    <a:p>
                      <a:pPr lvl="1"/>
                      <a:r>
                        <a:rPr lang="en-US" baseline="0" dirty="0"/>
                        <a:t>Back orders             = $5 per skateboard per period</a:t>
                      </a:r>
                      <a:endParaRPr lang="en-US" dirty="0"/>
                    </a:p>
                  </a:txBody>
                  <a:tcPr>
                    <a:solidFill>
                      <a:schemeClr val="bg2">
                        <a:lumMod val="90000"/>
                      </a:schemeClr>
                    </a:solidFill>
                  </a:tcPr>
                </a:tc>
                <a:tc hMerge="1">
                  <a:txBody>
                    <a:bodyPr/>
                    <a:lstStyle/>
                    <a:p>
                      <a:endParaRPr lang="en-US" dirty="0"/>
                    </a:p>
                  </a:txBody>
                  <a:tcPr>
                    <a:solidFill>
                      <a:schemeClr val="bg2">
                        <a:lumMod val="90000"/>
                      </a:schemeClr>
                    </a:solidFill>
                  </a:tcPr>
                </a:tc>
                <a:tc hMerge="1">
                  <a:txBody>
                    <a:bodyPr/>
                    <a:lstStyle/>
                    <a:p>
                      <a:endParaRPr lang="en-US" dirty="0"/>
                    </a:p>
                  </a:txBody>
                  <a:tcPr>
                    <a:solidFill>
                      <a:schemeClr val="bg2">
                        <a:lumMod val="90000"/>
                      </a:schemeClr>
                    </a:solidFill>
                  </a:tcPr>
                </a:tc>
                <a:tc hMerge="1">
                  <a:txBody>
                    <a:bodyPr/>
                    <a:lstStyle/>
                    <a:p>
                      <a:endParaRPr lang="en-US" dirty="0"/>
                    </a:p>
                  </a:txBody>
                  <a:tcPr>
                    <a:solidFill>
                      <a:schemeClr val="bg2">
                        <a:lumMod val="90000"/>
                      </a:schemeClr>
                    </a:solidFill>
                  </a:tcPr>
                </a:tc>
                <a:tc hMerge="1">
                  <a:txBody>
                    <a:bodyPr/>
                    <a:lstStyle/>
                    <a:p>
                      <a:endParaRPr lang="en-US" dirty="0"/>
                    </a:p>
                  </a:txBody>
                  <a:tcPr>
                    <a:solidFill>
                      <a:schemeClr val="bg2">
                        <a:lumMod val="90000"/>
                      </a:schemeClr>
                    </a:solidFill>
                  </a:tcPr>
                </a:tc>
                <a:tc hMerge="1">
                  <a:txBody>
                    <a:bodyPr/>
                    <a:lstStyle/>
                    <a:p>
                      <a:endParaRPr lang="en-US" dirty="0"/>
                    </a:p>
                  </a:txBody>
                  <a:tcPr>
                    <a:solidFill>
                      <a:schemeClr val="bg2">
                        <a:lumMod val="90000"/>
                      </a:schemeClr>
                    </a:solidFill>
                  </a:tcPr>
                </a:tc>
                <a:tc hMerge="1">
                  <a:txBody>
                    <a:bodyPr/>
                    <a:lstStyle/>
                    <a:p>
                      <a:endParaRPr lang="en-US" dirty="0"/>
                    </a:p>
                  </a:txBody>
                  <a:tcPr>
                    <a:solidFill>
                      <a:schemeClr val="bg2">
                        <a:lumMod val="90000"/>
                      </a:schemeClr>
                    </a:solidFill>
                  </a:tcPr>
                </a:tc>
                <a:tc hMerge="1">
                  <a:txBody>
                    <a:bodyPr/>
                    <a:lstStyle/>
                    <a:p>
                      <a:endParaRPr lang="en-US" dirty="0"/>
                    </a:p>
                  </a:txBody>
                  <a:tcPr>
                    <a:solidFill>
                      <a:schemeClr val="bg2">
                        <a:lumMod val="90000"/>
                      </a:schemeClr>
                    </a:solidFill>
                  </a:tcPr>
                </a:tc>
                <a:extLst>
                  <a:ext uri="{0D108BD9-81ED-4DB2-BD59-A6C34878D82A}">
                    <a16:rowId xmlns:a16="http://schemas.microsoft.com/office/drawing/2014/main" val="10002"/>
                  </a:ext>
                </a:extLst>
              </a:tr>
            </a:tbl>
          </a:graphicData>
        </a:graphic>
      </p:graphicFrame>
      <p:sp>
        <p:nvSpPr>
          <p:cNvPr id="5" name="TextBox 4"/>
          <p:cNvSpPr txBox="1"/>
          <p:nvPr/>
        </p:nvSpPr>
        <p:spPr>
          <a:xfrm>
            <a:off x="228600" y="838200"/>
            <a:ext cx="8610600" cy="2862322"/>
          </a:xfrm>
          <a:prstGeom prst="rect">
            <a:avLst/>
          </a:prstGeom>
          <a:noFill/>
        </p:spPr>
        <p:txBody>
          <a:bodyPr wrap="square" rtlCol="0">
            <a:spAutoFit/>
          </a:bodyPr>
          <a:lstStyle/>
          <a:p>
            <a:pPr algn="just"/>
            <a:r>
              <a:rPr lang="en-US" dirty="0"/>
              <a:t>Planners for a company that makes several models of skateboards are about to prepare an aggregate plan that will cover six periods using the following information. They want to evaluate a plan that calls for a steady rate of regular-time output, mainly using inventory to absorb the uneven demand but allowing some backlog.  Overtime and subcontracting are not used because they want steady output.  They intend to start with zero inventory on hand in the first period. </a:t>
            </a:r>
            <a:r>
              <a:rPr lang="en-AU" dirty="0"/>
              <a:t>Prepare an aggregate plan and determine its cost using the preceding information. Assume a level output rate of 300 units (skateboards) per period with regular time (i.e., 1,800/6=300). Note that the planned ending inventory is zero. There are 15 workers, and each can produce 20 skateboards per period.</a:t>
            </a:r>
            <a:endParaRPr lang="en-US" dirty="0"/>
          </a:p>
        </p:txBody>
      </p:sp>
    </p:spTree>
    <p:extLst>
      <p:ext uri="{BB962C8B-B14F-4D97-AF65-F5344CB8AC3E}">
        <p14:creationId xmlns:p14="http://schemas.microsoft.com/office/powerpoint/2010/main" val="1470711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Aggregate Planning Example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67902410"/>
              </p:ext>
            </p:extLst>
          </p:nvPr>
        </p:nvGraphicFramePr>
        <p:xfrm>
          <a:off x="304800" y="1524000"/>
          <a:ext cx="8526780" cy="4394200"/>
        </p:xfrm>
        <a:graphic>
          <a:graphicData uri="http://schemas.openxmlformats.org/drawingml/2006/table">
            <a:tbl>
              <a:tblPr firstRow="1" bandRow="1">
                <a:tableStyleId>{5C22544A-7EE6-4342-B048-85BDC9FD1C3A}</a:tableStyleId>
              </a:tblPr>
              <a:tblGrid>
                <a:gridCol w="201168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9144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tblGrid>
              <a:tr h="370840">
                <a:tc>
                  <a:txBody>
                    <a:bodyPr/>
                    <a:lstStyle/>
                    <a:p>
                      <a:r>
                        <a:rPr lang="en-US" dirty="0">
                          <a:solidFill>
                            <a:sysClr val="windowText" lastClr="000000"/>
                          </a:solidFill>
                        </a:rPr>
                        <a:t>Period</a:t>
                      </a:r>
                    </a:p>
                  </a:txBody>
                  <a:tcPr>
                    <a:solidFill>
                      <a:schemeClr val="bg2">
                        <a:lumMod val="75000"/>
                      </a:schemeClr>
                    </a:solidFill>
                  </a:tcPr>
                </a:tc>
                <a:tc>
                  <a:txBody>
                    <a:bodyPr/>
                    <a:lstStyle/>
                    <a:p>
                      <a:pPr algn="ctr"/>
                      <a:r>
                        <a:rPr lang="en-US" dirty="0">
                          <a:solidFill>
                            <a:sysClr val="windowText" lastClr="000000"/>
                          </a:solidFill>
                        </a:rPr>
                        <a:t>1</a:t>
                      </a:r>
                    </a:p>
                  </a:txBody>
                  <a:tcPr>
                    <a:solidFill>
                      <a:schemeClr val="bg2">
                        <a:lumMod val="75000"/>
                      </a:schemeClr>
                    </a:solidFill>
                  </a:tcPr>
                </a:tc>
                <a:tc>
                  <a:txBody>
                    <a:bodyPr/>
                    <a:lstStyle/>
                    <a:p>
                      <a:pPr algn="ctr"/>
                      <a:r>
                        <a:rPr lang="en-US" dirty="0">
                          <a:solidFill>
                            <a:sysClr val="windowText" lastClr="000000"/>
                          </a:solidFill>
                        </a:rPr>
                        <a:t>2</a:t>
                      </a:r>
                    </a:p>
                  </a:txBody>
                  <a:tcPr>
                    <a:solidFill>
                      <a:schemeClr val="bg2">
                        <a:lumMod val="75000"/>
                      </a:schemeClr>
                    </a:solidFill>
                  </a:tcPr>
                </a:tc>
                <a:tc>
                  <a:txBody>
                    <a:bodyPr/>
                    <a:lstStyle/>
                    <a:p>
                      <a:pPr algn="ctr"/>
                      <a:r>
                        <a:rPr lang="en-US" dirty="0">
                          <a:solidFill>
                            <a:sysClr val="windowText" lastClr="000000"/>
                          </a:solidFill>
                        </a:rPr>
                        <a:t>3</a:t>
                      </a:r>
                    </a:p>
                  </a:txBody>
                  <a:tcPr>
                    <a:solidFill>
                      <a:schemeClr val="bg2">
                        <a:lumMod val="75000"/>
                      </a:schemeClr>
                    </a:solidFill>
                  </a:tcPr>
                </a:tc>
                <a:tc>
                  <a:txBody>
                    <a:bodyPr/>
                    <a:lstStyle/>
                    <a:p>
                      <a:pPr algn="ctr"/>
                      <a:r>
                        <a:rPr lang="en-US" dirty="0">
                          <a:solidFill>
                            <a:sysClr val="windowText" lastClr="000000"/>
                          </a:solidFill>
                        </a:rPr>
                        <a:t>4</a:t>
                      </a:r>
                    </a:p>
                  </a:txBody>
                  <a:tcPr>
                    <a:solidFill>
                      <a:schemeClr val="bg2">
                        <a:lumMod val="75000"/>
                      </a:schemeClr>
                    </a:solidFill>
                  </a:tcPr>
                </a:tc>
                <a:tc>
                  <a:txBody>
                    <a:bodyPr/>
                    <a:lstStyle/>
                    <a:p>
                      <a:pPr algn="ctr"/>
                      <a:r>
                        <a:rPr lang="en-US" dirty="0">
                          <a:solidFill>
                            <a:sysClr val="windowText" lastClr="000000"/>
                          </a:solidFill>
                        </a:rPr>
                        <a:t>5</a:t>
                      </a:r>
                    </a:p>
                  </a:txBody>
                  <a:tcPr>
                    <a:solidFill>
                      <a:schemeClr val="bg2">
                        <a:lumMod val="75000"/>
                      </a:schemeClr>
                    </a:solidFill>
                  </a:tcPr>
                </a:tc>
                <a:tc>
                  <a:txBody>
                    <a:bodyPr/>
                    <a:lstStyle/>
                    <a:p>
                      <a:pPr algn="ctr"/>
                      <a:r>
                        <a:rPr lang="en-US" dirty="0">
                          <a:solidFill>
                            <a:sysClr val="windowText" lastClr="000000"/>
                          </a:solidFill>
                        </a:rPr>
                        <a:t>6</a:t>
                      </a:r>
                    </a:p>
                  </a:txBody>
                  <a:tcPr>
                    <a:solidFill>
                      <a:schemeClr val="bg2">
                        <a:lumMod val="75000"/>
                      </a:schemeClr>
                    </a:solidFill>
                  </a:tcPr>
                </a:tc>
                <a:tc>
                  <a:txBody>
                    <a:bodyPr/>
                    <a:lstStyle/>
                    <a:p>
                      <a:r>
                        <a:rPr lang="en-US" dirty="0">
                          <a:solidFill>
                            <a:sysClr val="windowText" lastClr="000000"/>
                          </a:solidFill>
                        </a:rPr>
                        <a:t>Total</a:t>
                      </a:r>
                    </a:p>
                  </a:txBody>
                  <a:tcPr>
                    <a:solidFill>
                      <a:schemeClr val="bg2">
                        <a:lumMod val="75000"/>
                      </a:schemeClr>
                    </a:solidFill>
                  </a:tcPr>
                </a:tc>
                <a:extLst>
                  <a:ext uri="{0D108BD9-81ED-4DB2-BD59-A6C34878D82A}">
                    <a16:rowId xmlns:a16="http://schemas.microsoft.com/office/drawing/2014/main" val="10000"/>
                  </a:ext>
                </a:extLst>
              </a:tr>
              <a:tr h="274320">
                <a:tc>
                  <a:txBody>
                    <a:bodyPr/>
                    <a:lstStyle/>
                    <a:p>
                      <a:r>
                        <a:rPr lang="en-US" sz="1600" b="1" dirty="0"/>
                        <a:t>Forecast</a:t>
                      </a:r>
                    </a:p>
                  </a:txBody>
                  <a:tcPr>
                    <a:solidFill>
                      <a:schemeClr val="bg2">
                        <a:lumMod val="90000"/>
                      </a:schemeClr>
                    </a:solidFill>
                  </a:tcPr>
                </a:tc>
                <a:tc>
                  <a:txBody>
                    <a:bodyPr/>
                    <a:lstStyle/>
                    <a:p>
                      <a:pPr algn="ctr"/>
                      <a:r>
                        <a:rPr lang="en-US" sz="1600" dirty="0"/>
                        <a:t>200</a:t>
                      </a:r>
                    </a:p>
                  </a:txBody>
                  <a:tcPr>
                    <a:solidFill>
                      <a:schemeClr val="bg2">
                        <a:lumMod val="90000"/>
                      </a:schemeClr>
                    </a:solidFill>
                  </a:tcPr>
                </a:tc>
                <a:tc>
                  <a:txBody>
                    <a:bodyPr/>
                    <a:lstStyle/>
                    <a:p>
                      <a:pPr algn="ctr"/>
                      <a:r>
                        <a:rPr lang="en-US" sz="1600" dirty="0"/>
                        <a:t>200</a:t>
                      </a:r>
                    </a:p>
                  </a:txBody>
                  <a:tcPr>
                    <a:solidFill>
                      <a:schemeClr val="bg2">
                        <a:lumMod val="90000"/>
                      </a:schemeClr>
                    </a:solidFill>
                  </a:tcPr>
                </a:tc>
                <a:tc>
                  <a:txBody>
                    <a:bodyPr/>
                    <a:lstStyle/>
                    <a:p>
                      <a:pPr algn="ctr"/>
                      <a:r>
                        <a:rPr lang="en-US" sz="1600" dirty="0"/>
                        <a:t>300</a:t>
                      </a:r>
                    </a:p>
                  </a:txBody>
                  <a:tcPr>
                    <a:solidFill>
                      <a:schemeClr val="bg2">
                        <a:lumMod val="90000"/>
                      </a:schemeClr>
                    </a:solidFill>
                  </a:tcPr>
                </a:tc>
                <a:tc>
                  <a:txBody>
                    <a:bodyPr/>
                    <a:lstStyle/>
                    <a:p>
                      <a:pPr algn="ctr"/>
                      <a:r>
                        <a:rPr lang="en-US" sz="1600" dirty="0"/>
                        <a:t>400</a:t>
                      </a:r>
                    </a:p>
                  </a:txBody>
                  <a:tcPr>
                    <a:solidFill>
                      <a:schemeClr val="bg2">
                        <a:lumMod val="90000"/>
                      </a:schemeClr>
                    </a:solidFill>
                  </a:tcPr>
                </a:tc>
                <a:tc>
                  <a:txBody>
                    <a:bodyPr/>
                    <a:lstStyle/>
                    <a:p>
                      <a:pPr algn="ctr"/>
                      <a:r>
                        <a:rPr lang="en-US" sz="1600" dirty="0"/>
                        <a:t>500</a:t>
                      </a:r>
                    </a:p>
                  </a:txBody>
                  <a:tcPr>
                    <a:solidFill>
                      <a:schemeClr val="bg2">
                        <a:lumMod val="90000"/>
                      </a:schemeClr>
                    </a:solidFill>
                  </a:tcPr>
                </a:tc>
                <a:tc>
                  <a:txBody>
                    <a:bodyPr/>
                    <a:lstStyle/>
                    <a:p>
                      <a:pPr algn="ctr"/>
                      <a:r>
                        <a:rPr lang="en-US" sz="1600" dirty="0"/>
                        <a:t>200</a:t>
                      </a:r>
                    </a:p>
                  </a:txBody>
                  <a:tcPr>
                    <a:solidFill>
                      <a:schemeClr val="bg2">
                        <a:lumMod val="90000"/>
                      </a:schemeClr>
                    </a:solidFill>
                  </a:tcPr>
                </a:tc>
                <a:tc>
                  <a:txBody>
                    <a:bodyPr/>
                    <a:lstStyle/>
                    <a:p>
                      <a:pPr algn="ctr"/>
                      <a:r>
                        <a:rPr lang="en-US" sz="1600" dirty="0"/>
                        <a:t>1,800</a:t>
                      </a:r>
                    </a:p>
                  </a:txBody>
                  <a:tcPr>
                    <a:solidFill>
                      <a:schemeClr val="bg2">
                        <a:lumMod val="90000"/>
                      </a:schemeClr>
                    </a:solidFill>
                  </a:tcPr>
                </a:tc>
                <a:extLst>
                  <a:ext uri="{0D108BD9-81ED-4DB2-BD59-A6C34878D82A}">
                    <a16:rowId xmlns:a16="http://schemas.microsoft.com/office/drawing/2014/main" val="10001"/>
                  </a:ext>
                </a:extLst>
              </a:tr>
              <a:tr h="274320">
                <a:tc>
                  <a:txBody>
                    <a:bodyPr/>
                    <a:lstStyle/>
                    <a:p>
                      <a:r>
                        <a:rPr lang="en-US" sz="1600" b="1" dirty="0"/>
                        <a:t>Output</a:t>
                      </a:r>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02"/>
                  </a:ext>
                </a:extLst>
              </a:tr>
              <a:tr h="274320">
                <a:tc>
                  <a:txBody>
                    <a:bodyPr/>
                    <a:lstStyle/>
                    <a:p>
                      <a:pPr lvl="1"/>
                      <a:r>
                        <a:rPr lang="en-US" sz="1600" b="1" dirty="0"/>
                        <a:t>Regular time</a:t>
                      </a:r>
                    </a:p>
                  </a:txBody>
                  <a:tcPr>
                    <a:solidFill>
                      <a:schemeClr val="bg2">
                        <a:lumMod val="90000"/>
                      </a:schemeClr>
                    </a:solidFill>
                  </a:tcPr>
                </a:tc>
                <a:tc>
                  <a:txBody>
                    <a:bodyPr/>
                    <a:lstStyle/>
                    <a:p>
                      <a:pPr algn="ctr"/>
                      <a:r>
                        <a:rPr lang="en-US" sz="1600" dirty="0"/>
                        <a:t>300</a:t>
                      </a:r>
                    </a:p>
                  </a:txBody>
                  <a:tcPr>
                    <a:solidFill>
                      <a:schemeClr val="bg2">
                        <a:lumMod val="90000"/>
                      </a:schemeClr>
                    </a:solidFill>
                  </a:tcPr>
                </a:tc>
                <a:tc>
                  <a:txBody>
                    <a:bodyPr/>
                    <a:lstStyle/>
                    <a:p>
                      <a:pPr algn="ctr"/>
                      <a:r>
                        <a:rPr lang="en-US" sz="1600" dirty="0"/>
                        <a:t>300</a:t>
                      </a:r>
                    </a:p>
                  </a:txBody>
                  <a:tcPr>
                    <a:solidFill>
                      <a:schemeClr val="bg2">
                        <a:lumMod val="90000"/>
                      </a:schemeClr>
                    </a:solidFill>
                  </a:tcPr>
                </a:tc>
                <a:tc>
                  <a:txBody>
                    <a:bodyPr/>
                    <a:lstStyle/>
                    <a:p>
                      <a:pPr algn="ctr"/>
                      <a:r>
                        <a:rPr lang="en-US" sz="1600" dirty="0"/>
                        <a:t>300</a:t>
                      </a:r>
                    </a:p>
                  </a:txBody>
                  <a:tcPr>
                    <a:solidFill>
                      <a:schemeClr val="bg2">
                        <a:lumMod val="90000"/>
                      </a:schemeClr>
                    </a:solidFill>
                  </a:tcPr>
                </a:tc>
                <a:tc>
                  <a:txBody>
                    <a:bodyPr/>
                    <a:lstStyle/>
                    <a:p>
                      <a:pPr algn="ctr"/>
                      <a:r>
                        <a:rPr lang="en-US" sz="1600" dirty="0"/>
                        <a:t>300</a:t>
                      </a:r>
                    </a:p>
                  </a:txBody>
                  <a:tcPr>
                    <a:solidFill>
                      <a:schemeClr val="bg2">
                        <a:lumMod val="90000"/>
                      </a:schemeClr>
                    </a:solidFill>
                  </a:tcPr>
                </a:tc>
                <a:tc>
                  <a:txBody>
                    <a:bodyPr/>
                    <a:lstStyle/>
                    <a:p>
                      <a:pPr algn="ctr"/>
                      <a:r>
                        <a:rPr lang="en-US" sz="1600" dirty="0"/>
                        <a:t>300</a:t>
                      </a:r>
                    </a:p>
                  </a:txBody>
                  <a:tcPr>
                    <a:solidFill>
                      <a:schemeClr val="bg2">
                        <a:lumMod val="90000"/>
                      </a:schemeClr>
                    </a:solidFill>
                  </a:tcPr>
                </a:tc>
                <a:tc>
                  <a:txBody>
                    <a:bodyPr/>
                    <a:lstStyle/>
                    <a:p>
                      <a:pPr algn="ctr"/>
                      <a:r>
                        <a:rPr lang="en-US" sz="1600" dirty="0"/>
                        <a:t>300</a:t>
                      </a:r>
                    </a:p>
                  </a:txBody>
                  <a:tcPr>
                    <a:solidFill>
                      <a:schemeClr val="bg2">
                        <a:lumMod val="90000"/>
                      </a:schemeClr>
                    </a:solidFill>
                  </a:tcPr>
                </a:tc>
                <a:tc>
                  <a:txBody>
                    <a:bodyPr/>
                    <a:lstStyle/>
                    <a:p>
                      <a:pPr algn="ctr"/>
                      <a:r>
                        <a:rPr lang="en-US" sz="1600" dirty="0"/>
                        <a:t>1,800</a:t>
                      </a:r>
                    </a:p>
                  </a:txBody>
                  <a:tcPr>
                    <a:solidFill>
                      <a:schemeClr val="bg2">
                        <a:lumMod val="90000"/>
                      </a:schemeClr>
                    </a:solidFill>
                  </a:tcPr>
                </a:tc>
                <a:extLst>
                  <a:ext uri="{0D108BD9-81ED-4DB2-BD59-A6C34878D82A}">
                    <a16:rowId xmlns:a16="http://schemas.microsoft.com/office/drawing/2014/main" val="10003"/>
                  </a:ext>
                </a:extLst>
              </a:tr>
              <a:tr h="274320">
                <a:tc>
                  <a:txBody>
                    <a:bodyPr/>
                    <a:lstStyle/>
                    <a:p>
                      <a:pPr lvl="1"/>
                      <a:r>
                        <a:rPr lang="en-US" sz="1600" b="1" dirty="0"/>
                        <a:t>Overtime</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04"/>
                  </a:ext>
                </a:extLst>
              </a:tr>
              <a:tr h="274320">
                <a:tc>
                  <a:txBody>
                    <a:bodyPr/>
                    <a:lstStyle/>
                    <a:p>
                      <a:pPr lvl="1"/>
                      <a:r>
                        <a:rPr lang="en-US" sz="1600" b="1" dirty="0"/>
                        <a:t>Subcontract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05"/>
                  </a:ext>
                </a:extLst>
              </a:tr>
              <a:tr h="274320">
                <a:tc>
                  <a:txBody>
                    <a:bodyPr/>
                    <a:lstStyle/>
                    <a:p>
                      <a:r>
                        <a:rPr lang="en-US" sz="1600" b="1" dirty="0"/>
                        <a:t>Inventory</a:t>
                      </a:r>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06"/>
                  </a:ext>
                </a:extLst>
              </a:tr>
              <a:tr h="274320">
                <a:tc>
                  <a:txBody>
                    <a:bodyPr/>
                    <a:lstStyle/>
                    <a:p>
                      <a:r>
                        <a:rPr lang="en-US" sz="1600" b="1" dirty="0"/>
                        <a:t>Output</a:t>
                      </a:r>
                      <a:r>
                        <a:rPr lang="en-US" sz="1600" b="1" baseline="0" dirty="0"/>
                        <a:t> 2 Forecast</a:t>
                      </a:r>
                      <a:endParaRPr lang="en-US" sz="1600" b="1" dirty="0"/>
                    </a:p>
                  </a:txBody>
                  <a:tcPr>
                    <a:solidFill>
                      <a:schemeClr val="bg2">
                        <a:lumMod val="90000"/>
                      </a:schemeClr>
                    </a:solidFill>
                  </a:tcPr>
                </a:tc>
                <a:tc>
                  <a:txBody>
                    <a:bodyPr/>
                    <a:lstStyle/>
                    <a:p>
                      <a:pPr algn="ctr"/>
                      <a:r>
                        <a:rPr lang="en-US" sz="1600" dirty="0"/>
                        <a:t>100</a:t>
                      </a:r>
                    </a:p>
                  </a:txBody>
                  <a:tcPr>
                    <a:solidFill>
                      <a:schemeClr val="bg2">
                        <a:lumMod val="90000"/>
                      </a:schemeClr>
                    </a:solidFill>
                  </a:tcPr>
                </a:tc>
                <a:tc>
                  <a:txBody>
                    <a:bodyPr/>
                    <a:lstStyle/>
                    <a:p>
                      <a:pPr algn="ctr"/>
                      <a:r>
                        <a:rPr lang="en-US" sz="1600" dirty="0"/>
                        <a:t>100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(100)</a:t>
                      </a:r>
                    </a:p>
                  </a:txBody>
                  <a:tcPr>
                    <a:solidFill>
                      <a:schemeClr val="bg2">
                        <a:lumMod val="90000"/>
                      </a:schemeClr>
                    </a:solidFill>
                  </a:tcPr>
                </a:tc>
                <a:tc>
                  <a:txBody>
                    <a:bodyPr/>
                    <a:lstStyle/>
                    <a:p>
                      <a:pPr algn="ctr"/>
                      <a:r>
                        <a:rPr lang="en-US" sz="1600" dirty="0"/>
                        <a:t>(200)</a:t>
                      </a:r>
                    </a:p>
                  </a:txBody>
                  <a:tcPr>
                    <a:solidFill>
                      <a:schemeClr val="bg2">
                        <a:lumMod val="90000"/>
                      </a:schemeClr>
                    </a:solidFill>
                  </a:tcPr>
                </a:tc>
                <a:tc>
                  <a:txBody>
                    <a:bodyPr/>
                    <a:lstStyle/>
                    <a:p>
                      <a:pPr algn="ctr"/>
                      <a:r>
                        <a:rPr lang="en-US" sz="1600" dirty="0"/>
                        <a:t>100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extLst>
                  <a:ext uri="{0D108BD9-81ED-4DB2-BD59-A6C34878D82A}">
                    <a16:rowId xmlns:a16="http://schemas.microsoft.com/office/drawing/2014/main" val="10007"/>
                  </a:ext>
                </a:extLst>
              </a:tr>
              <a:tr h="274320">
                <a:tc>
                  <a:txBody>
                    <a:bodyPr/>
                    <a:lstStyle/>
                    <a:p>
                      <a:r>
                        <a:rPr lang="en-US" sz="1600" b="1" dirty="0"/>
                        <a:t>Inventory</a:t>
                      </a:r>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08"/>
                  </a:ext>
                </a:extLst>
              </a:tr>
              <a:tr h="274320">
                <a:tc>
                  <a:txBody>
                    <a:bodyPr/>
                    <a:lstStyle/>
                    <a:p>
                      <a:pPr lvl="1"/>
                      <a:r>
                        <a:rPr lang="en-US" sz="1600" b="1" dirty="0"/>
                        <a:t>Beginning</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100</a:t>
                      </a:r>
                    </a:p>
                  </a:txBody>
                  <a:tcPr>
                    <a:solidFill>
                      <a:schemeClr val="bg2">
                        <a:lumMod val="90000"/>
                      </a:schemeClr>
                    </a:solidFill>
                  </a:tcPr>
                </a:tc>
                <a:tc>
                  <a:txBody>
                    <a:bodyPr/>
                    <a:lstStyle/>
                    <a:p>
                      <a:pPr algn="ctr"/>
                      <a:r>
                        <a:rPr lang="en-US" sz="1600" dirty="0"/>
                        <a:t>200</a:t>
                      </a:r>
                    </a:p>
                  </a:txBody>
                  <a:tcPr>
                    <a:solidFill>
                      <a:schemeClr val="bg2">
                        <a:lumMod val="90000"/>
                      </a:schemeClr>
                    </a:solidFill>
                  </a:tcPr>
                </a:tc>
                <a:tc>
                  <a:txBody>
                    <a:bodyPr/>
                    <a:lstStyle/>
                    <a:p>
                      <a:pPr algn="ctr"/>
                      <a:r>
                        <a:rPr lang="en-US" sz="1600" dirty="0"/>
                        <a:t>200</a:t>
                      </a:r>
                    </a:p>
                  </a:txBody>
                  <a:tcPr>
                    <a:solidFill>
                      <a:schemeClr val="bg2">
                        <a:lumMod val="90000"/>
                      </a:schemeClr>
                    </a:solidFill>
                  </a:tcPr>
                </a:tc>
                <a:tc>
                  <a:txBody>
                    <a:bodyPr/>
                    <a:lstStyle/>
                    <a:p>
                      <a:pPr algn="ctr"/>
                      <a:r>
                        <a:rPr lang="en-US" sz="1600" dirty="0"/>
                        <a:t>100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09"/>
                  </a:ext>
                </a:extLst>
              </a:tr>
              <a:tr h="274320">
                <a:tc>
                  <a:txBody>
                    <a:bodyPr/>
                    <a:lstStyle/>
                    <a:p>
                      <a:pPr lvl="1"/>
                      <a:r>
                        <a:rPr lang="en-US" sz="1600" b="1" dirty="0"/>
                        <a:t>Ending</a:t>
                      </a:r>
                    </a:p>
                  </a:txBody>
                  <a:tcPr>
                    <a:solidFill>
                      <a:schemeClr val="bg2">
                        <a:lumMod val="90000"/>
                      </a:schemeClr>
                    </a:solidFill>
                  </a:tcPr>
                </a:tc>
                <a:tc>
                  <a:txBody>
                    <a:bodyPr/>
                    <a:lstStyle/>
                    <a:p>
                      <a:pPr algn="ctr"/>
                      <a:r>
                        <a:rPr lang="en-US" sz="1600" dirty="0"/>
                        <a:t>100</a:t>
                      </a:r>
                    </a:p>
                  </a:txBody>
                  <a:tcPr>
                    <a:solidFill>
                      <a:schemeClr val="bg2">
                        <a:lumMod val="90000"/>
                      </a:schemeClr>
                    </a:solidFill>
                  </a:tcPr>
                </a:tc>
                <a:tc>
                  <a:txBody>
                    <a:bodyPr/>
                    <a:lstStyle/>
                    <a:p>
                      <a:pPr algn="ctr"/>
                      <a:r>
                        <a:rPr lang="en-US" sz="1600" dirty="0"/>
                        <a:t>200</a:t>
                      </a:r>
                    </a:p>
                  </a:txBody>
                  <a:tcPr>
                    <a:solidFill>
                      <a:schemeClr val="bg2">
                        <a:lumMod val="90000"/>
                      </a:schemeClr>
                    </a:solidFill>
                  </a:tcPr>
                </a:tc>
                <a:tc>
                  <a:txBody>
                    <a:bodyPr/>
                    <a:lstStyle/>
                    <a:p>
                      <a:pPr algn="ctr"/>
                      <a:r>
                        <a:rPr lang="en-US" sz="1600" dirty="0"/>
                        <a:t>200</a:t>
                      </a:r>
                    </a:p>
                  </a:txBody>
                  <a:tcPr>
                    <a:solidFill>
                      <a:schemeClr val="bg2">
                        <a:lumMod val="90000"/>
                      </a:schemeClr>
                    </a:solidFill>
                  </a:tcPr>
                </a:tc>
                <a:tc>
                  <a:txBody>
                    <a:bodyPr/>
                    <a:lstStyle/>
                    <a:p>
                      <a:pPr algn="ctr"/>
                      <a:r>
                        <a:rPr lang="en-US" sz="1600" dirty="0"/>
                        <a:t>100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10"/>
                  </a:ext>
                </a:extLst>
              </a:tr>
              <a:tr h="274320">
                <a:tc>
                  <a:txBody>
                    <a:bodyPr/>
                    <a:lstStyle/>
                    <a:p>
                      <a:pPr lvl="1"/>
                      <a:r>
                        <a:rPr lang="en-US" sz="1600" b="1" dirty="0"/>
                        <a:t>Average</a:t>
                      </a:r>
                    </a:p>
                  </a:txBody>
                  <a:tcPr>
                    <a:solidFill>
                      <a:schemeClr val="bg2">
                        <a:lumMod val="90000"/>
                      </a:schemeClr>
                    </a:solidFill>
                  </a:tcPr>
                </a:tc>
                <a:tc>
                  <a:txBody>
                    <a:bodyPr/>
                    <a:lstStyle/>
                    <a:p>
                      <a:pPr algn="ctr"/>
                      <a:r>
                        <a:rPr lang="en-US" sz="1600" dirty="0"/>
                        <a:t>50</a:t>
                      </a:r>
                    </a:p>
                  </a:txBody>
                  <a:tcPr>
                    <a:solidFill>
                      <a:schemeClr val="bg2">
                        <a:lumMod val="90000"/>
                      </a:schemeClr>
                    </a:solidFill>
                  </a:tcPr>
                </a:tc>
                <a:tc>
                  <a:txBody>
                    <a:bodyPr/>
                    <a:lstStyle/>
                    <a:p>
                      <a:pPr algn="ctr"/>
                      <a:r>
                        <a:rPr lang="en-US" sz="1600" dirty="0"/>
                        <a:t>150</a:t>
                      </a:r>
                    </a:p>
                  </a:txBody>
                  <a:tcPr>
                    <a:solidFill>
                      <a:schemeClr val="bg2">
                        <a:lumMod val="90000"/>
                      </a:schemeClr>
                    </a:solidFill>
                  </a:tcPr>
                </a:tc>
                <a:tc>
                  <a:txBody>
                    <a:bodyPr/>
                    <a:lstStyle/>
                    <a:p>
                      <a:pPr algn="ctr"/>
                      <a:r>
                        <a:rPr lang="en-US" sz="1600" dirty="0"/>
                        <a:t>200</a:t>
                      </a:r>
                    </a:p>
                  </a:txBody>
                  <a:tcPr>
                    <a:solidFill>
                      <a:schemeClr val="bg2">
                        <a:lumMod val="90000"/>
                      </a:schemeClr>
                    </a:solidFill>
                  </a:tcPr>
                </a:tc>
                <a:tc>
                  <a:txBody>
                    <a:bodyPr/>
                    <a:lstStyle/>
                    <a:p>
                      <a:pPr algn="ctr"/>
                      <a:r>
                        <a:rPr lang="en-US" sz="1600" dirty="0"/>
                        <a:t>150</a:t>
                      </a:r>
                    </a:p>
                  </a:txBody>
                  <a:tcPr>
                    <a:solidFill>
                      <a:schemeClr val="bg2">
                        <a:lumMod val="90000"/>
                      </a:schemeClr>
                    </a:solidFill>
                  </a:tcPr>
                </a:tc>
                <a:tc>
                  <a:txBody>
                    <a:bodyPr/>
                    <a:lstStyle/>
                    <a:p>
                      <a:pPr algn="ctr"/>
                      <a:r>
                        <a:rPr lang="en-US" sz="1600" dirty="0"/>
                        <a:t>50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600</a:t>
                      </a:r>
                    </a:p>
                  </a:txBody>
                  <a:tcPr>
                    <a:solidFill>
                      <a:schemeClr val="bg2">
                        <a:lumMod val="90000"/>
                      </a:schemeClr>
                    </a:solidFill>
                  </a:tcPr>
                </a:tc>
                <a:extLst>
                  <a:ext uri="{0D108BD9-81ED-4DB2-BD59-A6C34878D82A}">
                    <a16:rowId xmlns:a16="http://schemas.microsoft.com/office/drawing/2014/main" val="10011"/>
                  </a:ext>
                </a:extLst>
              </a:tr>
              <a:tr h="274320">
                <a:tc>
                  <a:txBody>
                    <a:bodyPr/>
                    <a:lstStyle/>
                    <a:p>
                      <a:r>
                        <a:rPr lang="en-US" sz="1600" b="1" dirty="0"/>
                        <a:t>Backlog</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100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100</a:t>
                      </a:r>
                    </a:p>
                  </a:txBody>
                  <a:tcPr>
                    <a:solidFill>
                      <a:schemeClr val="bg2">
                        <a:lumMod val="90000"/>
                      </a:schemeClr>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5189581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Aggregate Planning Example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2813727"/>
              </p:ext>
            </p:extLst>
          </p:nvPr>
        </p:nvGraphicFramePr>
        <p:xfrm>
          <a:off x="304800" y="1524000"/>
          <a:ext cx="8526780" cy="3418840"/>
        </p:xfrm>
        <a:graphic>
          <a:graphicData uri="http://schemas.openxmlformats.org/drawingml/2006/table">
            <a:tbl>
              <a:tblPr firstRow="1" bandRow="1">
                <a:tableStyleId>{5C22544A-7EE6-4342-B048-85BDC9FD1C3A}</a:tableStyleId>
              </a:tblPr>
              <a:tblGrid>
                <a:gridCol w="201168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9144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tblGrid>
              <a:tr h="370840">
                <a:tc>
                  <a:txBody>
                    <a:bodyPr/>
                    <a:lstStyle/>
                    <a:p>
                      <a:r>
                        <a:rPr lang="en-US" dirty="0">
                          <a:solidFill>
                            <a:sysClr val="windowText" lastClr="000000"/>
                          </a:solidFill>
                        </a:rPr>
                        <a:t>Period</a:t>
                      </a:r>
                    </a:p>
                  </a:txBody>
                  <a:tcPr>
                    <a:solidFill>
                      <a:schemeClr val="bg2">
                        <a:lumMod val="75000"/>
                      </a:schemeClr>
                    </a:solidFill>
                  </a:tcPr>
                </a:tc>
                <a:tc>
                  <a:txBody>
                    <a:bodyPr/>
                    <a:lstStyle/>
                    <a:p>
                      <a:pPr algn="ctr"/>
                      <a:r>
                        <a:rPr lang="en-US" dirty="0">
                          <a:solidFill>
                            <a:sysClr val="windowText" lastClr="000000"/>
                          </a:solidFill>
                        </a:rPr>
                        <a:t>1</a:t>
                      </a:r>
                    </a:p>
                  </a:txBody>
                  <a:tcPr>
                    <a:solidFill>
                      <a:schemeClr val="bg2">
                        <a:lumMod val="75000"/>
                      </a:schemeClr>
                    </a:solidFill>
                  </a:tcPr>
                </a:tc>
                <a:tc>
                  <a:txBody>
                    <a:bodyPr/>
                    <a:lstStyle/>
                    <a:p>
                      <a:pPr algn="ctr"/>
                      <a:r>
                        <a:rPr lang="en-US" dirty="0">
                          <a:solidFill>
                            <a:sysClr val="windowText" lastClr="000000"/>
                          </a:solidFill>
                        </a:rPr>
                        <a:t>2</a:t>
                      </a:r>
                    </a:p>
                  </a:txBody>
                  <a:tcPr>
                    <a:solidFill>
                      <a:schemeClr val="bg2">
                        <a:lumMod val="75000"/>
                      </a:schemeClr>
                    </a:solidFill>
                  </a:tcPr>
                </a:tc>
                <a:tc>
                  <a:txBody>
                    <a:bodyPr/>
                    <a:lstStyle/>
                    <a:p>
                      <a:pPr algn="ctr"/>
                      <a:r>
                        <a:rPr lang="en-US" dirty="0">
                          <a:solidFill>
                            <a:sysClr val="windowText" lastClr="000000"/>
                          </a:solidFill>
                        </a:rPr>
                        <a:t>3</a:t>
                      </a:r>
                    </a:p>
                  </a:txBody>
                  <a:tcPr>
                    <a:solidFill>
                      <a:schemeClr val="bg2">
                        <a:lumMod val="75000"/>
                      </a:schemeClr>
                    </a:solidFill>
                  </a:tcPr>
                </a:tc>
                <a:tc>
                  <a:txBody>
                    <a:bodyPr/>
                    <a:lstStyle/>
                    <a:p>
                      <a:pPr algn="ctr"/>
                      <a:r>
                        <a:rPr lang="en-US" dirty="0">
                          <a:solidFill>
                            <a:sysClr val="windowText" lastClr="000000"/>
                          </a:solidFill>
                        </a:rPr>
                        <a:t>4</a:t>
                      </a:r>
                    </a:p>
                  </a:txBody>
                  <a:tcPr>
                    <a:solidFill>
                      <a:schemeClr val="bg2">
                        <a:lumMod val="75000"/>
                      </a:schemeClr>
                    </a:solidFill>
                  </a:tcPr>
                </a:tc>
                <a:tc>
                  <a:txBody>
                    <a:bodyPr/>
                    <a:lstStyle/>
                    <a:p>
                      <a:pPr algn="ctr"/>
                      <a:r>
                        <a:rPr lang="en-US" dirty="0">
                          <a:solidFill>
                            <a:sysClr val="windowText" lastClr="000000"/>
                          </a:solidFill>
                        </a:rPr>
                        <a:t>5</a:t>
                      </a:r>
                    </a:p>
                  </a:txBody>
                  <a:tcPr>
                    <a:solidFill>
                      <a:schemeClr val="bg2">
                        <a:lumMod val="75000"/>
                      </a:schemeClr>
                    </a:solidFill>
                  </a:tcPr>
                </a:tc>
                <a:tc>
                  <a:txBody>
                    <a:bodyPr/>
                    <a:lstStyle/>
                    <a:p>
                      <a:pPr algn="ctr"/>
                      <a:r>
                        <a:rPr lang="en-US" dirty="0">
                          <a:solidFill>
                            <a:sysClr val="windowText" lastClr="000000"/>
                          </a:solidFill>
                        </a:rPr>
                        <a:t>6</a:t>
                      </a:r>
                    </a:p>
                  </a:txBody>
                  <a:tcPr>
                    <a:solidFill>
                      <a:schemeClr val="bg2">
                        <a:lumMod val="75000"/>
                      </a:schemeClr>
                    </a:solidFill>
                  </a:tcPr>
                </a:tc>
                <a:tc>
                  <a:txBody>
                    <a:bodyPr/>
                    <a:lstStyle/>
                    <a:p>
                      <a:r>
                        <a:rPr lang="en-US" dirty="0">
                          <a:solidFill>
                            <a:sysClr val="windowText" lastClr="000000"/>
                          </a:solidFill>
                        </a:rPr>
                        <a:t>Total</a:t>
                      </a:r>
                    </a:p>
                  </a:txBody>
                  <a:tcPr>
                    <a:solidFill>
                      <a:schemeClr val="bg2">
                        <a:lumMod val="75000"/>
                      </a:schemeClr>
                    </a:solidFill>
                  </a:tcPr>
                </a:tc>
                <a:extLst>
                  <a:ext uri="{0D108BD9-81ED-4DB2-BD59-A6C34878D82A}">
                    <a16:rowId xmlns:a16="http://schemas.microsoft.com/office/drawing/2014/main" val="10000"/>
                  </a:ext>
                </a:extLst>
              </a:tr>
              <a:tr h="274320">
                <a:tc>
                  <a:txBody>
                    <a:bodyPr/>
                    <a:lstStyle/>
                    <a:p>
                      <a:r>
                        <a:rPr lang="en-US" sz="1600" b="1" dirty="0"/>
                        <a:t>Costs</a:t>
                      </a:r>
                    </a:p>
                  </a:txBody>
                  <a:tcPr>
                    <a:solidFill>
                      <a:schemeClr val="bg2">
                        <a:lumMod val="90000"/>
                      </a:schemeClr>
                    </a:solidFill>
                  </a:tcPr>
                </a:tc>
                <a:tc>
                  <a:txBody>
                    <a:bodyPr/>
                    <a:lstStyle/>
                    <a:p>
                      <a:endParaRPr lang="en-US" dirty="0"/>
                    </a:p>
                  </a:txBody>
                  <a:tcPr>
                    <a:solidFill>
                      <a:schemeClr val="bg2">
                        <a:lumMod val="90000"/>
                      </a:schemeClr>
                    </a:solidFill>
                  </a:tcPr>
                </a:tc>
                <a:tc>
                  <a:txBody>
                    <a:bodyPr/>
                    <a:lstStyle/>
                    <a:p>
                      <a:endParaRPr lang="en-US" dirty="0"/>
                    </a:p>
                  </a:txBody>
                  <a:tcPr>
                    <a:solidFill>
                      <a:schemeClr val="bg2">
                        <a:lumMod val="90000"/>
                      </a:schemeClr>
                    </a:solidFill>
                  </a:tcPr>
                </a:tc>
                <a:tc>
                  <a:txBody>
                    <a:bodyPr/>
                    <a:lstStyle/>
                    <a:p>
                      <a:endParaRPr lang="en-US" dirty="0"/>
                    </a:p>
                  </a:txBody>
                  <a:tcPr>
                    <a:solidFill>
                      <a:schemeClr val="bg2">
                        <a:lumMod val="90000"/>
                      </a:schemeClr>
                    </a:solidFill>
                  </a:tcPr>
                </a:tc>
                <a:tc>
                  <a:txBody>
                    <a:bodyPr/>
                    <a:lstStyle/>
                    <a:p>
                      <a:endParaRPr lang="en-US" dirty="0"/>
                    </a:p>
                  </a:txBody>
                  <a:tcPr>
                    <a:solidFill>
                      <a:schemeClr val="bg2">
                        <a:lumMod val="90000"/>
                      </a:schemeClr>
                    </a:solidFill>
                  </a:tcPr>
                </a:tc>
                <a:tc>
                  <a:txBody>
                    <a:bodyPr/>
                    <a:lstStyle/>
                    <a:p>
                      <a:endParaRPr lang="en-US" dirty="0"/>
                    </a:p>
                  </a:txBody>
                  <a:tcPr>
                    <a:solidFill>
                      <a:schemeClr val="bg2">
                        <a:lumMod val="90000"/>
                      </a:schemeClr>
                    </a:solidFill>
                  </a:tcPr>
                </a:tc>
                <a:tc>
                  <a:txBody>
                    <a:bodyPr/>
                    <a:lstStyle/>
                    <a:p>
                      <a:endParaRPr lang="en-US" dirty="0"/>
                    </a:p>
                  </a:txBody>
                  <a:tcPr>
                    <a:solidFill>
                      <a:schemeClr val="bg2">
                        <a:lumMod val="90000"/>
                      </a:schemeClr>
                    </a:solidFill>
                  </a:tcPr>
                </a:tc>
                <a:tc>
                  <a:txBody>
                    <a:bodyPr/>
                    <a:lstStyle/>
                    <a:p>
                      <a:endParaRPr lang="en-US" dirty="0"/>
                    </a:p>
                  </a:txBody>
                  <a:tcPr>
                    <a:solidFill>
                      <a:schemeClr val="bg2">
                        <a:lumMod val="90000"/>
                      </a:schemeClr>
                    </a:solidFill>
                  </a:tcPr>
                </a:tc>
                <a:extLst>
                  <a:ext uri="{0D108BD9-81ED-4DB2-BD59-A6C34878D82A}">
                    <a16:rowId xmlns:a16="http://schemas.microsoft.com/office/drawing/2014/main" val="10001"/>
                  </a:ext>
                </a:extLst>
              </a:tr>
              <a:tr h="274320">
                <a:tc>
                  <a:txBody>
                    <a:bodyPr/>
                    <a:lstStyle/>
                    <a:p>
                      <a:r>
                        <a:rPr lang="en-US" sz="1600" b="1" dirty="0"/>
                        <a:t>Output</a:t>
                      </a:r>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02"/>
                  </a:ext>
                </a:extLst>
              </a:tr>
              <a:tr h="274320">
                <a:tc>
                  <a:txBody>
                    <a:bodyPr/>
                    <a:lstStyle/>
                    <a:p>
                      <a:pPr lvl="1"/>
                      <a:r>
                        <a:rPr lang="en-US" sz="1600" b="1" dirty="0"/>
                        <a:t>Regular time</a:t>
                      </a:r>
                    </a:p>
                  </a:txBody>
                  <a:tcPr>
                    <a:solidFill>
                      <a:schemeClr val="bg2">
                        <a:lumMod val="90000"/>
                      </a:schemeClr>
                    </a:solidFill>
                  </a:tcPr>
                </a:tc>
                <a:tc>
                  <a:txBody>
                    <a:bodyPr/>
                    <a:lstStyle/>
                    <a:p>
                      <a:pPr algn="ctr"/>
                      <a:r>
                        <a:rPr lang="en-US" sz="1600" dirty="0"/>
                        <a:t>$600</a:t>
                      </a:r>
                    </a:p>
                  </a:txBody>
                  <a:tcPr>
                    <a:solidFill>
                      <a:schemeClr val="bg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$600</a:t>
                      </a:r>
                    </a:p>
                  </a:txBody>
                  <a:tcPr>
                    <a:solidFill>
                      <a:schemeClr val="bg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$600</a:t>
                      </a:r>
                    </a:p>
                  </a:txBody>
                  <a:tcPr>
                    <a:solidFill>
                      <a:schemeClr val="bg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$600</a:t>
                      </a:r>
                    </a:p>
                  </a:txBody>
                  <a:tcPr>
                    <a:solidFill>
                      <a:schemeClr val="bg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$600</a:t>
                      </a:r>
                    </a:p>
                  </a:txBody>
                  <a:tcPr>
                    <a:solidFill>
                      <a:schemeClr val="bg2">
                        <a:lumMod val="90000"/>
                      </a:schemeClr>
                    </a:solidFill>
                  </a:tcPr>
                </a:tc>
                <a:tc>
                  <a:txBody>
                    <a:bodyPr/>
                    <a:lstStyle/>
                    <a:p>
                      <a:pPr algn="ctr"/>
                      <a:r>
                        <a:rPr lang="en-US" sz="1600" dirty="0"/>
                        <a:t>$600</a:t>
                      </a:r>
                    </a:p>
                  </a:txBody>
                  <a:tcPr>
                    <a:solidFill>
                      <a:schemeClr val="bg2">
                        <a:lumMod val="90000"/>
                      </a:schemeClr>
                    </a:solidFill>
                  </a:tcPr>
                </a:tc>
                <a:tc>
                  <a:txBody>
                    <a:bodyPr/>
                    <a:lstStyle/>
                    <a:p>
                      <a:pPr algn="ctr"/>
                      <a:r>
                        <a:rPr lang="en-US" sz="1600" dirty="0"/>
                        <a:t>$3,600</a:t>
                      </a:r>
                    </a:p>
                  </a:txBody>
                  <a:tcPr>
                    <a:solidFill>
                      <a:schemeClr val="bg2">
                        <a:lumMod val="90000"/>
                      </a:schemeClr>
                    </a:solidFill>
                  </a:tcPr>
                </a:tc>
                <a:extLst>
                  <a:ext uri="{0D108BD9-81ED-4DB2-BD59-A6C34878D82A}">
                    <a16:rowId xmlns:a16="http://schemas.microsoft.com/office/drawing/2014/main" val="10003"/>
                  </a:ext>
                </a:extLst>
              </a:tr>
              <a:tr h="274320">
                <a:tc>
                  <a:txBody>
                    <a:bodyPr/>
                    <a:lstStyle/>
                    <a:p>
                      <a:pPr lvl="1"/>
                      <a:r>
                        <a:rPr lang="en-US" sz="1600" b="1" dirty="0"/>
                        <a:t>Overtime</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04"/>
                  </a:ext>
                </a:extLst>
              </a:tr>
              <a:tr h="274320">
                <a:tc>
                  <a:txBody>
                    <a:bodyPr/>
                    <a:lstStyle/>
                    <a:p>
                      <a:pPr lvl="1"/>
                      <a:r>
                        <a:rPr lang="en-US" sz="1600" b="1" dirty="0"/>
                        <a:t>Subcontract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05"/>
                  </a:ext>
                </a:extLst>
              </a:tr>
              <a:tr h="274320">
                <a:tc>
                  <a:txBody>
                    <a:bodyPr/>
                    <a:lstStyle/>
                    <a:p>
                      <a:pPr lvl="1"/>
                      <a:r>
                        <a:rPr lang="en-US" sz="1600" b="1" dirty="0"/>
                        <a:t>Hire/Layoff</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06"/>
                  </a:ext>
                </a:extLst>
              </a:tr>
              <a:tr h="274320">
                <a:tc>
                  <a:txBody>
                    <a:bodyPr/>
                    <a:lstStyle/>
                    <a:p>
                      <a:r>
                        <a:rPr lang="en-US" sz="1600" b="1" dirty="0"/>
                        <a:t>Inventory</a:t>
                      </a:r>
                    </a:p>
                  </a:txBody>
                  <a:tcPr>
                    <a:solidFill>
                      <a:schemeClr val="bg2">
                        <a:lumMod val="90000"/>
                      </a:schemeClr>
                    </a:solidFill>
                  </a:tcPr>
                </a:tc>
                <a:tc>
                  <a:txBody>
                    <a:bodyPr/>
                    <a:lstStyle/>
                    <a:p>
                      <a:pPr algn="ctr"/>
                      <a:r>
                        <a:rPr lang="en-US" sz="1600" dirty="0"/>
                        <a:t>$50</a:t>
                      </a:r>
                    </a:p>
                  </a:txBody>
                  <a:tcPr>
                    <a:solidFill>
                      <a:schemeClr val="bg2">
                        <a:lumMod val="90000"/>
                      </a:schemeClr>
                    </a:solidFill>
                  </a:tcPr>
                </a:tc>
                <a:tc>
                  <a:txBody>
                    <a:bodyPr/>
                    <a:lstStyle/>
                    <a:p>
                      <a:pPr algn="ctr"/>
                      <a:r>
                        <a:rPr lang="en-US" sz="1600" dirty="0"/>
                        <a:t>$150</a:t>
                      </a:r>
                    </a:p>
                  </a:txBody>
                  <a:tcPr>
                    <a:solidFill>
                      <a:schemeClr val="bg2">
                        <a:lumMod val="90000"/>
                      </a:schemeClr>
                    </a:solidFill>
                  </a:tcPr>
                </a:tc>
                <a:tc>
                  <a:txBody>
                    <a:bodyPr/>
                    <a:lstStyle/>
                    <a:p>
                      <a:pPr algn="ctr"/>
                      <a:r>
                        <a:rPr lang="en-US" sz="1600" dirty="0"/>
                        <a:t>$200</a:t>
                      </a:r>
                    </a:p>
                  </a:txBody>
                  <a:tcPr>
                    <a:solidFill>
                      <a:schemeClr val="bg2">
                        <a:lumMod val="90000"/>
                      </a:schemeClr>
                    </a:solidFill>
                  </a:tcPr>
                </a:tc>
                <a:tc>
                  <a:txBody>
                    <a:bodyPr/>
                    <a:lstStyle/>
                    <a:p>
                      <a:pPr algn="ctr"/>
                      <a:r>
                        <a:rPr lang="en-US" sz="1600" dirty="0"/>
                        <a:t>$150</a:t>
                      </a:r>
                    </a:p>
                  </a:txBody>
                  <a:tcPr>
                    <a:solidFill>
                      <a:schemeClr val="bg2">
                        <a:lumMod val="90000"/>
                      </a:schemeClr>
                    </a:solidFill>
                  </a:tcPr>
                </a:tc>
                <a:tc>
                  <a:txBody>
                    <a:bodyPr/>
                    <a:lstStyle/>
                    <a:p>
                      <a:pPr algn="ctr"/>
                      <a:r>
                        <a:rPr lang="en-US" sz="1600" dirty="0"/>
                        <a:t>$50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$600</a:t>
                      </a:r>
                    </a:p>
                  </a:txBody>
                  <a:tcPr>
                    <a:solidFill>
                      <a:schemeClr val="bg2">
                        <a:lumMod val="90000"/>
                      </a:schemeClr>
                    </a:solidFill>
                  </a:tcPr>
                </a:tc>
                <a:extLst>
                  <a:ext uri="{0D108BD9-81ED-4DB2-BD59-A6C34878D82A}">
                    <a16:rowId xmlns:a16="http://schemas.microsoft.com/office/drawing/2014/main" val="10007"/>
                  </a:ext>
                </a:extLst>
              </a:tr>
              <a:tr h="274320">
                <a:tc>
                  <a:txBody>
                    <a:bodyPr/>
                    <a:lstStyle/>
                    <a:p>
                      <a:r>
                        <a:rPr lang="en-US" sz="1600" b="1" dirty="0"/>
                        <a:t>Backlog</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$500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$500</a:t>
                      </a:r>
                    </a:p>
                  </a:txBody>
                  <a:tcPr>
                    <a:solidFill>
                      <a:schemeClr val="bg2">
                        <a:lumMod val="90000"/>
                      </a:schemeClr>
                    </a:solidFill>
                  </a:tcPr>
                </a:tc>
                <a:extLst>
                  <a:ext uri="{0D108BD9-81ED-4DB2-BD59-A6C34878D82A}">
                    <a16:rowId xmlns:a16="http://schemas.microsoft.com/office/drawing/2014/main" val="10008"/>
                  </a:ext>
                </a:extLst>
              </a:tr>
              <a:tr h="274320">
                <a:tc>
                  <a:txBody>
                    <a:bodyPr/>
                    <a:lstStyle/>
                    <a:p>
                      <a:pPr lvl="1"/>
                      <a:r>
                        <a:rPr lang="en-US" sz="1600" b="1" dirty="0"/>
                        <a:t>Total</a:t>
                      </a:r>
                    </a:p>
                  </a:txBody>
                  <a:tcPr>
                    <a:solidFill>
                      <a:schemeClr val="bg2">
                        <a:lumMod val="90000"/>
                      </a:schemeClr>
                    </a:solidFill>
                  </a:tcPr>
                </a:tc>
                <a:tc>
                  <a:txBody>
                    <a:bodyPr/>
                    <a:lstStyle/>
                    <a:p>
                      <a:pPr algn="ctr"/>
                      <a:r>
                        <a:rPr lang="en-US" sz="1600" dirty="0"/>
                        <a:t>$650</a:t>
                      </a:r>
                    </a:p>
                  </a:txBody>
                  <a:tcPr>
                    <a:solidFill>
                      <a:schemeClr val="bg2">
                        <a:lumMod val="90000"/>
                      </a:schemeClr>
                    </a:solidFill>
                  </a:tcPr>
                </a:tc>
                <a:tc>
                  <a:txBody>
                    <a:bodyPr/>
                    <a:lstStyle/>
                    <a:p>
                      <a:pPr algn="ctr"/>
                      <a:r>
                        <a:rPr lang="en-US" sz="1600" dirty="0"/>
                        <a:t>$750</a:t>
                      </a:r>
                    </a:p>
                  </a:txBody>
                  <a:tcPr>
                    <a:solidFill>
                      <a:schemeClr val="bg2">
                        <a:lumMod val="90000"/>
                      </a:schemeClr>
                    </a:solidFill>
                  </a:tcPr>
                </a:tc>
                <a:tc>
                  <a:txBody>
                    <a:bodyPr/>
                    <a:lstStyle/>
                    <a:p>
                      <a:pPr algn="ctr"/>
                      <a:r>
                        <a:rPr lang="en-US" sz="1600" dirty="0"/>
                        <a:t>$800</a:t>
                      </a:r>
                    </a:p>
                  </a:txBody>
                  <a:tcPr>
                    <a:solidFill>
                      <a:schemeClr val="bg2">
                        <a:lumMod val="90000"/>
                      </a:schemeClr>
                    </a:solidFill>
                  </a:tcPr>
                </a:tc>
                <a:tc>
                  <a:txBody>
                    <a:bodyPr/>
                    <a:lstStyle/>
                    <a:p>
                      <a:pPr algn="ctr"/>
                      <a:r>
                        <a:rPr lang="en-US" sz="1600" dirty="0"/>
                        <a:t>$750</a:t>
                      </a:r>
                    </a:p>
                  </a:txBody>
                  <a:tcPr>
                    <a:solidFill>
                      <a:schemeClr val="bg2">
                        <a:lumMod val="90000"/>
                      </a:schemeClr>
                    </a:solidFill>
                  </a:tcPr>
                </a:tc>
                <a:tc>
                  <a:txBody>
                    <a:bodyPr/>
                    <a:lstStyle/>
                    <a:p>
                      <a:pPr algn="ctr"/>
                      <a:r>
                        <a:rPr lang="en-US" sz="1600" dirty="0"/>
                        <a:t>$1,150</a:t>
                      </a:r>
                    </a:p>
                  </a:txBody>
                  <a:tcPr>
                    <a:solidFill>
                      <a:schemeClr val="bg2">
                        <a:lumMod val="90000"/>
                      </a:schemeClr>
                    </a:solidFill>
                  </a:tcPr>
                </a:tc>
                <a:tc>
                  <a:txBody>
                    <a:bodyPr/>
                    <a:lstStyle/>
                    <a:p>
                      <a:pPr algn="ctr"/>
                      <a:r>
                        <a:rPr lang="en-US" sz="1600" dirty="0"/>
                        <a:t>$600</a:t>
                      </a:r>
                    </a:p>
                  </a:txBody>
                  <a:tcPr>
                    <a:solidFill>
                      <a:schemeClr val="bg2">
                        <a:lumMod val="90000"/>
                      </a:schemeClr>
                    </a:solidFill>
                  </a:tcPr>
                </a:tc>
                <a:tc>
                  <a:txBody>
                    <a:bodyPr/>
                    <a:lstStyle/>
                    <a:p>
                      <a:pPr algn="ctr"/>
                      <a:r>
                        <a:rPr lang="en-US" sz="1600" dirty="0"/>
                        <a:t>$4,700</a:t>
                      </a:r>
                    </a:p>
                  </a:txBody>
                  <a:tcPr>
                    <a:solidFill>
                      <a:schemeClr val="bg2">
                        <a:lumMod val="90000"/>
                      </a:schemeClr>
                    </a:solidFill>
                  </a:tcPr>
                </a:tc>
                <a:extLst>
                  <a:ext uri="{0D108BD9-81ED-4DB2-BD59-A6C34878D82A}">
                    <a16:rowId xmlns:a16="http://schemas.microsoft.com/office/drawing/2014/main" val="10009"/>
                  </a:ext>
                </a:extLst>
              </a:tr>
            </a:tbl>
          </a:graphicData>
        </a:graphic>
      </p:graphicFrame>
      <p:sp>
        <p:nvSpPr>
          <p:cNvPr id="3" name="Rectangle 2"/>
          <p:cNvSpPr/>
          <p:nvPr/>
        </p:nvSpPr>
        <p:spPr>
          <a:xfrm>
            <a:off x="2743200" y="5343712"/>
            <a:ext cx="4091698" cy="369332"/>
          </a:xfrm>
          <a:prstGeom prst="rect">
            <a:avLst/>
          </a:prstGeom>
        </p:spPr>
        <p:txBody>
          <a:bodyPr wrap="none">
            <a:spAutoFit/>
          </a:bodyPr>
          <a:lstStyle/>
          <a:p>
            <a:r>
              <a:rPr lang="en-US" b="1" dirty="0"/>
              <a:t>Total cost of aggregate plan: $4,700</a:t>
            </a:r>
            <a:endParaRPr lang="en-AU" b="1" dirty="0"/>
          </a:p>
        </p:txBody>
      </p:sp>
    </p:spTree>
    <p:extLst>
      <p:ext uri="{BB962C8B-B14F-4D97-AF65-F5344CB8AC3E}">
        <p14:creationId xmlns:p14="http://schemas.microsoft.com/office/powerpoint/2010/main" val="764539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Aggregate Planning Example 2</a:t>
            </a:r>
            <a:endParaRPr lang="en-AU" dirty="0"/>
          </a:p>
        </p:txBody>
      </p:sp>
      <p:sp>
        <p:nvSpPr>
          <p:cNvPr id="3" name="Content Placeholder 2"/>
          <p:cNvSpPr>
            <a:spLocks noGrp="1"/>
          </p:cNvSpPr>
          <p:nvPr>
            <p:ph idx="1"/>
          </p:nvPr>
        </p:nvSpPr>
        <p:spPr/>
        <p:txBody>
          <a:bodyPr>
            <a:normAutofit/>
          </a:bodyPr>
          <a:lstStyle/>
          <a:p>
            <a:pPr marL="0" indent="0" algn="just">
              <a:buNone/>
            </a:pPr>
            <a:r>
              <a:rPr lang="en-AU" b="0" dirty="0"/>
              <a:t>After reviewing the plan developed in the preceding example 1, planners have decided to develop an alternative plan. They have learned that one person is about to retire from the company. Rather than replace that person, they would like to stay with the smaller workforce and use overtime to make up for the lost output. The reduced regular-time output is 280 units per period. The maximum amount of overtime output per period is 40 units. Develop a plan and compare it to the previous one.</a:t>
            </a:r>
            <a:endParaRPr lang="en-AU" dirty="0"/>
          </a:p>
        </p:txBody>
      </p:sp>
    </p:spTree>
    <p:extLst>
      <p:ext uri="{BB962C8B-B14F-4D97-AF65-F5344CB8AC3E}">
        <p14:creationId xmlns:p14="http://schemas.microsoft.com/office/powerpoint/2010/main" val="4143958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Aggregate Planning Example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57578651"/>
              </p:ext>
            </p:extLst>
          </p:nvPr>
        </p:nvGraphicFramePr>
        <p:xfrm>
          <a:off x="304800" y="1524000"/>
          <a:ext cx="8526780" cy="4394200"/>
        </p:xfrm>
        <a:graphic>
          <a:graphicData uri="http://schemas.openxmlformats.org/drawingml/2006/table">
            <a:tbl>
              <a:tblPr firstRow="1" bandRow="1">
                <a:tableStyleId>{5C22544A-7EE6-4342-B048-85BDC9FD1C3A}</a:tableStyleId>
              </a:tblPr>
              <a:tblGrid>
                <a:gridCol w="201168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9144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tblGrid>
              <a:tr h="370840">
                <a:tc>
                  <a:txBody>
                    <a:bodyPr/>
                    <a:lstStyle/>
                    <a:p>
                      <a:r>
                        <a:rPr lang="en-US" dirty="0">
                          <a:solidFill>
                            <a:sysClr val="windowText" lastClr="000000"/>
                          </a:solidFill>
                        </a:rPr>
                        <a:t>Period</a:t>
                      </a:r>
                    </a:p>
                  </a:txBody>
                  <a:tcPr>
                    <a:solidFill>
                      <a:schemeClr val="bg2">
                        <a:lumMod val="75000"/>
                      </a:schemeClr>
                    </a:solidFill>
                  </a:tcPr>
                </a:tc>
                <a:tc>
                  <a:txBody>
                    <a:bodyPr/>
                    <a:lstStyle/>
                    <a:p>
                      <a:pPr algn="ctr"/>
                      <a:r>
                        <a:rPr lang="en-US" dirty="0">
                          <a:solidFill>
                            <a:sysClr val="windowText" lastClr="000000"/>
                          </a:solidFill>
                        </a:rPr>
                        <a:t>1</a:t>
                      </a:r>
                    </a:p>
                  </a:txBody>
                  <a:tcPr>
                    <a:solidFill>
                      <a:schemeClr val="bg2">
                        <a:lumMod val="75000"/>
                      </a:schemeClr>
                    </a:solidFill>
                  </a:tcPr>
                </a:tc>
                <a:tc>
                  <a:txBody>
                    <a:bodyPr/>
                    <a:lstStyle/>
                    <a:p>
                      <a:pPr algn="ctr"/>
                      <a:r>
                        <a:rPr lang="en-US" dirty="0">
                          <a:solidFill>
                            <a:sysClr val="windowText" lastClr="000000"/>
                          </a:solidFill>
                        </a:rPr>
                        <a:t>2</a:t>
                      </a:r>
                    </a:p>
                  </a:txBody>
                  <a:tcPr>
                    <a:solidFill>
                      <a:schemeClr val="bg2">
                        <a:lumMod val="75000"/>
                      </a:schemeClr>
                    </a:solidFill>
                  </a:tcPr>
                </a:tc>
                <a:tc>
                  <a:txBody>
                    <a:bodyPr/>
                    <a:lstStyle/>
                    <a:p>
                      <a:pPr algn="ctr"/>
                      <a:r>
                        <a:rPr lang="en-US" dirty="0">
                          <a:solidFill>
                            <a:sysClr val="windowText" lastClr="000000"/>
                          </a:solidFill>
                        </a:rPr>
                        <a:t>3</a:t>
                      </a:r>
                    </a:p>
                  </a:txBody>
                  <a:tcPr>
                    <a:solidFill>
                      <a:schemeClr val="bg2">
                        <a:lumMod val="75000"/>
                      </a:schemeClr>
                    </a:solidFill>
                  </a:tcPr>
                </a:tc>
                <a:tc>
                  <a:txBody>
                    <a:bodyPr/>
                    <a:lstStyle/>
                    <a:p>
                      <a:pPr algn="ctr"/>
                      <a:r>
                        <a:rPr lang="en-US" dirty="0">
                          <a:solidFill>
                            <a:sysClr val="windowText" lastClr="000000"/>
                          </a:solidFill>
                        </a:rPr>
                        <a:t>4</a:t>
                      </a:r>
                    </a:p>
                  </a:txBody>
                  <a:tcPr>
                    <a:solidFill>
                      <a:schemeClr val="bg2">
                        <a:lumMod val="75000"/>
                      </a:schemeClr>
                    </a:solidFill>
                  </a:tcPr>
                </a:tc>
                <a:tc>
                  <a:txBody>
                    <a:bodyPr/>
                    <a:lstStyle/>
                    <a:p>
                      <a:pPr algn="ctr"/>
                      <a:r>
                        <a:rPr lang="en-US" dirty="0">
                          <a:solidFill>
                            <a:sysClr val="windowText" lastClr="000000"/>
                          </a:solidFill>
                        </a:rPr>
                        <a:t>5</a:t>
                      </a:r>
                    </a:p>
                  </a:txBody>
                  <a:tcPr>
                    <a:solidFill>
                      <a:schemeClr val="bg2">
                        <a:lumMod val="75000"/>
                      </a:schemeClr>
                    </a:solidFill>
                  </a:tcPr>
                </a:tc>
                <a:tc>
                  <a:txBody>
                    <a:bodyPr/>
                    <a:lstStyle/>
                    <a:p>
                      <a:pPr algn="ctr"/>
                      <a:r>
                        <a:rPr lang="en-US" dirty="0">
                          <a:solidFill>
                            <a:sysClr val="windowText" lastClr="000000"/>
                          </a:solidFill>
                        </a:rPr>
                        <a:t>6</a:t>
                      </a:r>
                    </a:p>
                  </a:txBody>
                  <a:tcPr>
                    <a:solidFill>
                      <a:schemeClr val="bg2">
                        <a:lumMod val="75000"/>
                      </a:schemeClr>
                    </a:solidFill>
                  </a:tcPr>
                </a:tc>
                <a:tc>
                  <a:txBody>
                    <a:bodyPr/>
                    <a:lstStyle/>
                    <a:p>
                      <a:r>
                        <a:rPr lang="en-US" dirty="0">
                          <a:solidFill>
                            <a:sysClr val="windowText" lastClr="000000"/>
                          </a:solidFill>
                        </a:rPr>
                        <a:t>Total</a:t>
                      </a:r>
                    </a:p>
                  </a:txBody>
                  <a:tcPr>
                    <a:solidFill>
                      <a:schemeClr val="bg2">
                        <a:lumMod val="75000"/>
                      </a:schemeClr>
                    </a:solidFill>
                  </a:tcPr>
                </a:tc>
                <a:extLst>
                  <a:ext uri="{0D108BD9-81ED-4DB2-BD59-A6C34878D82A}">
                    <a16:rowId xmlns:a16="http://schemas.microsoft.com/office/drawing/2014/main" val="10000"/>
                  </a:ext>
                </a:extLst>
              </a:tr>
              <a:tr h="274320">
                <a:tc>
                  <a:txBody>
                    <a:bodyPr/>
                    <a:lstStyle/>
                    <a:p>
                      <a:r>
                        <a:rPr lang="en-US" sz="1600" b="1" dirty="0"/>
                        <a:t>Forecast</a:t>
                      </a:r>
                    </a:p>
                  </a:txBody>
                  <a:tcPr>
                    <a:solidFill>
                      <a:schemeClr val="bg2">
                        <a:lumMod val="90000"/>
                      </a:schemeClr>
                    </a:solidFill>
                  </a:tcPr>
                </a:tc>
                <a:tc>
                  <a:txBody>
                    <a:bodyPr/>
                    <a:lstStyle/>
                    <a:p>
                      <a:pPr algn="ctr"/>
                      <a:r>
                        <a:rPr lang="en-US" sz="1600" dirty="0"/>
                        <a:t>200</a:t>
                      </a:r>
                    </a:p>
                  </a:txBody>
                  <a:tcPr>
                    <a:solidFill>
                      <a:schemeClr val="bg2">
                        <a:lumMod val="90000"/>
                      </a:schemeClr>
                    </a:solidFill>
                  </a:tcPr>
                </a:tc>
                <a:tc>
                  <a:txBody>
                    <a:bodyPr/>
                    <a:lstStyle/>
                    <a:p>
                      <a:pPr algn="ctr"/>
                      <a:r>
                        <a:rPr lang="en-US" sz="1600" dirty="0"/>
                        <a:t>200</a:t>
                      </a:r>
                    </a:p>
                  </a:txBody>
                  <a:tcPr>
                    <a:solidFill>
                      <a:schemeClr val="bg2">
                        <a:lumMod val="90000"/>
                      </a:schemeClr>
                    </a:solidFill>
                  </a:tcPr>
                </a:tc>
                <a:tc>
                  <a:txBody>
                    <a:bodyPr/>
                    <a:lstStyle/>
                    <a:p>
                      <a:pPr algn="ctr"/>
                      <a:r>
                        <a:rPr lang="en-US" sz="1600" dirty="0"/>
                        <a:t>300</a:t>
                      </a:r>
                    </a:p>
                  </a:txBody>
                  <a:tcPr>
                    <a:solidFill>
                      <a:schemeClr val="bg2">
                        <a:lumMod val="90000"/>
                      </a:schemeClr>
                    </a:solidFill>
                  </a:tcPr>
                </a:tc>
                <a:tc>
                  <a:txBody>
                    <a:bodyPr/>
                    <a:lstStyle/>
                    <a:p>
                      <a:pPr algn="ctr"/>
                      <a:r>
                        <a:rPr lang="en-US" sz="1600" dirty="0"/>
                        <a:t>400</a:t>
                      </a:r>
                    </a:p>
                  </a:txBody>
                  <a:tcPr>
                    <a:solidFill>
                      <a:schemeClr val="bg2">
                        <a:lumMod val="90000"/>
                      </a:schemeClr>
                    </a:solidFill>
                  </a:tcPr>
                </a:tc>
                <a:tc>
                  <a:txBody>
                    <a:bodyPr/>
                    <a:lstStyle/>
                    <a:p>
                      <a:pPr algn="ctr"/>
                      <a:r>
                        <a:rPr lang="en-US" sz="1600" dirty="0"/>
                        <a:t>500</a:t>
                      </a:r>
                    </a:p>
                  </a:txBody>
                  <a:tcPr>
                    <a:solidFill>
                      <a:schemeClr val="bg2">
                        <a:lumMod val="90000"/>
                      </a:schemeClr>
                    </a:solidFill>
                  </a:tcPr>
                </a:tc>
                <a:tc>
                  <a:txBody>
                    <a:bodyPr/>
                    <a:lstStyle/>
                    <a:p>
                      <a:pPr algn="ctr"/>
                      <a:r>
                        <a:rPr lang="en-US" sz="1600" dirty="0"/>
                        <a:t>200</a:t>
                      </a:r>
                    </a:p>
                  </a:txBody>
                  <a:tcPr>
                    <a:solidFill>
                      <a:schemeClr val="bg2">
                        <a:lumMod val="90000"/>
                      </a:schemeClr>
                    </a:solidFill>
                  </a:tcPr>
                </a:tc>
                <a:tc>
                  <a:txBody>
                    <a:bodyPr/>
                    <a:lstStyle/>
                    <a:p>
                      <a:pPr algn="ctr"/>
                      <a:r>
                        <a:rPr lang="en-US" sz="1600" dirty="0"/>
                        <a:t>1,800</a:t>
                      </a:r>
                    </a:p>
                  </a:txBody>
                  <a:tcPr>
                    <a:solidFill>
                      <a:schemeClr val="bg2">
                        <a:lumMod val="90000"/>
                      </a:schemeClr>
                    </a:solidFill>
                  </a:tcPr>
                </a:tc>
                <a:extLst>
                  <a:ext uri="{0D108BD9-81ED-4DB2-BD59-A6C34878D82A}">
                    <a16:rowId xmlns:a16="http://schemas.microsoft.com/office/drawing/2014/main" val="10001"/>
                  </a:ext>
                </a:extLst>
              </a:tr>
              <a:tr h="274320">
                <a:tc>
                  <a:txBody>
                    <a:bodyPr/>
                    <a:lstStyle/>
                    <a:p>
                      <a:r>
                        <a:rPr lang="en-US" sz="1600" b="1" dirty="0"/>
                        <a:t>Output</a:t>
                      </a:r>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02"/>
                  </a:ext>
                </a:extLst>
              </a:tr>
              <a:tr h="274320">
                <a:tc>
                  <a:txBody>
                    <a:bodyPr/>
                    <a:lstStyle/>
                    <a:p>
                      <a:pPr lvl="1"/>
                      <a:r>
                        <a:rPr lang="en-US" sz="1600" b="1" dirty="0"/>
                        <a:t>Regular time</a:t>
                      </a:r>
                    </a:p>
                  </a:txBody>
                  <a:tcPr>
                    <a:solidFill>
                      <a:schemeClr val="bg2">
                        <a:lumMod val="90000"/>
                      </a:schemeClr>
                    </a:solidFill>
                  </a:tcPr>
                </a:tc>
                <a:tc>
                  <a:txBody>
                    <a:bodyPr/>
                    <a:lstStyle/>
                    <a:p>
                      <a:pPr algn="ctr"/>
                      <a:r>
                        <a:rPr lang="en-US" sz="1600" dirty="0"/>
                        <a:t>280</a:t>
                      </a:r>
                    </a:p>
                  </a:txBody>
                  <a:tcPr>
                    <a:solidFill>
                      <a:schemeClr val="bg2">
                        <a:lumMod val="90000"/>
                      </a:schemeClr>
                    </a:solidFill>
                  </a:tcPr>
                </a:tc>
                <a:tc>
                  <a:txBody>
                    <a:bodyPr/>
                    <a:lstStyle/>
                    <a:p>
                      <a:pPr algn="ctr"/>
                      <a:r>
                        <a:rPr lang="en-US" sz="1600"/>
                        <a:t>280</a:t>
                      </a:r>
                      <a:endParaRPr lang="en-US" sz="1600" dirty="0"/>
                    </a:p>
                  </a:txBody>
                  <a:tcPr>
                    <a:solidFill>
                      <a:schemeClr val="bg2">
                        <a:lumMod val="90000"/>
                      </a:schemeClr>
                    </a:solidFill>
                  </a:tcPr>
                </a:tc>
                <a:tc>
                  <a:txBody>
                    <a:bodyPr/>
                    <a:lstStyle/>
                    <a:p>
                      <a:pPr algn="ctr"/>
                      <a:r>
                        <a:rPr lang="en-US" sz="1600"/>
                        <a:t>280</a:t>
                      </a:r>
                      <a:endParaRPr lang="en-US" sz="1600" dirty="0"/>
                    </a:p>
                  </a:txBody>
                  <a:tcPr>
                    <a:solidFill>
                      <a:schemeClr val="bg2">
                        <a:lumMod val="90000"/>
                      </a:schemeClr>
                    </a:solidFill>
                  </a:tcPr>
                </a:tc>
                <a:tc>
                  <a:txBody>
                    <a:bodyPr/>
                    <a:lstStyle/>
                    <a:p>
                      <a:pPr algn="ctr"/>
                      <a:r>
                        <a:rPr lang="en-US" sz="1600"/>
                        <a:t>280</a:t>
                      </a:r>
                      <a:endParaRPr lang="en-US" sz="1600" dirty="0"/>
                    </a:p>
                  </a:txBody>
                  <a:tcPr>
                    <a:solidFill>
                      <a:schemeClr val="bg2">
                        <a:lumMod val="90000"/>
                      </a:schemeClr>
                    </a:solidFill>
                  </a:tcPr>
                </a:tc>
                <a:tc>
                  <a:txBody>
                    <a:bodyPr/>
                    <a:lstStyle/>
                    <a:p>
                      <a:pPr algn="ctr"/>
                      <a:r>
                        <a:rPr lang="en-US" sz="1600"/>
                        <a:t>280</a:t>
                      </a:r>
                      <a:endParaRPr lang="en-US" sz="1600" dirty="0"/>
                    </a:p>
                  </a:txBody>
                  <a:tcPr>
                    <a:solidFill>
                      <a:schemeClr val="bg2">
                        <a:lumMod val="90000"/>
                      </a:schemeClr>
                    </a:solidFill>
                  </a:tcPr>
                </a:tc>
                <a:tc>
                  <a:txBody>
                    <a:bodyPr/>
                    <a:lstStyle/>
                    <a:p>
                      <a:pPr algn="ctr"/>
                      <a:r>
                        <a:rPr lang="en-US" sz="1600" dirty="0"/>
                        <a:t>280</a:t>
                      </a:r>
                    </a:p>
                  </a:txBody>
                  <a:tcPr>
                    <a:solidFill>
                      <a:schemeClr val="bg2">
                        <a:lumMod val="90000"/>
                      </a:schemeClr>
                    </a:solidFill>
                  </a:tcPr>
                </a:tc>
                <a:tc>
                  <a:txBody>
                    <a:bodyPr/>
                    <a:lstStyle/>
                    <a:p>
                      <a:pPr algn="ctr"/>
                      <a:r>
                        <a:rPr lang="en-US" sz="1600" dirty="0"/>
                        <a:t>1680</a:t>
                      </a:r>
                    </a:p>
                  </a:txBody>
                  <a:tcPr>
                    <a:solidFill>
                      <a:schemeClr val="bg2">
                        <a:lumMod val="90000"/>
                      </a:schemeClr>
                    </a:solidFill>
                  </a:tcPr>
                </a:tc>
                <a:extLst>
                  <a:ext uri="{0D108BD9-81ED-4DB2-BD59-A6C34878D82A}">
                    <a16:rowId xmlns:a16="http://schemas.microsoft.com/office/drawing/2014/main" val="10003"/>
                  </a:ext>
                </a:extLst>
              </a:tr>
              <a:tr h="274320">
                <a:tc>
                  <a:txBody>
                    <a:bodyPr/>
                    <a:lstStyle/>
                    <a:p>
                      <a:pPr lvl="1"/>
                      <a:r>
                        <a:rPr lang="en-US" sz="1600" b="1" dirty="0"/>
                        <a:t>Overtime</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40</a:t>
                      </a:r>
                    </a:p>
                  </a:txBody>
                  <a:tcPr>
                    <a:solidFill>
                      <a:schemeClr val="bg2">
                        <a:lumMod val="90000"/>
                      </a:schemeClr>
                    </a:solidFill>
                  </a:tcPr>
                </a:tc>
                <a:tc>
                  <a:txBody>
                    <a:bodyPr/>
                    <a:lstStyle/>
                    <a:p>
                      <a:pPr algn="ctr"/>
                      <a:r>
                        <a:rPr lang="en-US" sz="1600" dirty="0"/>
                        <a:t>40</a:t>
                      </a:r>
                    </a:p>
                  </a:txBody>
                  <a:tcPr>
                    <a:solidFill>
                      <a:schemeClr val="bg2">
                        <a:lumMod val="90000"/>
                      </a:schemeClr>
                    </a:solidFill>
                  </a:tcPr>
                </a:tc>
                <a:tc>
                  <a:txBody>
                    <a:bodyPr/>
                    <a:lstStyle/>
                    <a:p>
                      <a:pPr algn="ctr"/>
                      <a:r>
                        <a:rPr lang="en-US" sz="1600" dirty="0"/>
                        <a:t>40</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120</a:t>
                      </a:r>
                    </a:p>
                  </a:txBody>
                  <a:tcPr>
                    <a:solidFill>
                      <a:schemeClr val="bg2">
                        <a:lumMod val="90000"/>
                      </a:schemeClr>
                    </a:solidFill>
                  </a:tcPr>
                </a:tc>
                <a:extLst>
                  <a:ext uri="{0D108BD9-81ED-4DB2-BD59-A6C34878D82A}">
                    <a16:rowId xmlns:a16="http://schemas.microsoft.com/office/drawing/2014/main" val="10004"/>
                  </a:ext>
                </a:extLst>
              </a:tr>
              <a:tr h="274320">
                <a:tc>
                  <a:txBody>
                    <a:bodyPr/>
                    <a:lstStyle/>
                    <a:p>
                      <a:pPr lvl="1"/>
                      <a:r>
                        <a:rPr lang="en-US" sz="1600" b="1" dirty="0"/>
                        <a:t>Subcontract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05"/>
                  </a:ext>
                </a:extLst>
              </a:tr>
              <a:tr h="274320">
                <a:tc>
                  <a:txBody>
                    <a:bodyPr/>
                    <a:lstStyle/>
                    <a:p>
                      <a:r>
                        <a:rPr lang="en-US" sz="1600" b="1" dirty="0"/>
                        <a:t>Inventory</a:t>
                      </a:r>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06"/>
                  </a:ext>
                </a:extLst>
              </a:tr>
              <a:tr h="274320">
                <a:tc>
                  <a:txBody>
                    <a:bodyPr/>
                    <a:lstStyle/>
                    <a:p>
                      <a:r>
                        <a:rPr lang="en-US" sz="1600" b="1" dirty="0"/>
                        <a:t>Output</a:t>
                      </a:r>
                      <a:r>
                        <a:rPr lang="en-US" sz="1600" b="1" baseline="0" dirty="0"/>
                        <a:t> 2 Forecast</a:t>
                      </a:r>
                      <a:endParaRPr lang="en-US" sz="1600" b="1" dirty="0"/>
                    </a:p>
                  </a:txBody>
                  <a:tcPr>
                    <a:solidFill>
                      <a:schemeClr val="bg2">
                        <a:lumMod val="90000"/>
                      </a:schemeClr>
                    </a:solidFill>
                  </a:tcPr>
                </a:tc>
                <a:tc>
                  <a:txBody>
                    <a:bodyPr/>
                    <a:lstStyle/>
                    <a:p>
                      <a:pPr algn="ctr"/>
                      <a:r>
                        <a:rPr lang="en-US" sz="1600" dirty="0"/>
                        <a:t>80</a:t>
                      </a:r>
                    </a:p>
                  </a:txBody>
                  <a:tcPr>
                    <a:solidFill>
                      <a:schemeClr val="bg2">
                        <a:lumMod val="90000"/>
                      </a:schemeClr>
                    </a:solidFill>
                  </a:tcPr>
                </a:tc>
                <a:tc>
                  <a:txBody>
                    <a:bodyPr/>
                    <a:lstStyle/>
                    <a:p>
                      <a:pPr algn="ctr"/>
                      <a:r>
                        <a:rPr lang="en-US" sz="1600" dirty="0"/>
                        <a:t>80</a:t>
                      </a:r>
                    </a:p>
                  </a:txBody>
                  <a:tcPr>
                    <a:solidFill>
                      <a:schemeClr val="bg2">
                        <a:lumMod val="90000"/>
                      </a:schemeClr>
                    </a:solidFill>
                  </a:tcPr>
                </a:tc>
                <a:tc>
                  <a:txBody>
                    <a:bodyPr/>
                    <a:lstStyle/>
                    <a:p>
                      <a:pPr algn="ctr"/>
                      <a:r>
                        <a:rPr lang="en-US" sz="1600" dirty="0"/>
                        <a:t>20</a:t>
                      </a:r>
                    </a:p>
                  </a:txBody>
                  <a:tcPr>
                    <a:solidFill>
                      <a:schemeClr val="bg2">
                        <a:lumMod val="90000"/>
                      </a:schemeClr>
                    </a:solidFill>
                  </a:tcPr>
                </a:tc>
                <a:tc>
                  <a:txBody>
                    <a:bodyPr/>
                    <a:lstStyle/>
                    <a:p>
                      <a:pPr algn="ctr"/>
                      <a:r>
                        <a:rPr lang="en-US" sz="1600" dirty="0"/>
                        <a:t>(80)</a:t>
                      </a:r>
                    </a:p>
                  </a:txBody>
                  <a:tcPr>
                    <a:solidFill>
                      <a:schemeClr val="bg2">
                        <a:lumMod val="90000"/>
                      </a:schemeClr>
                    </a:solidFill>
                  </a:tcPr>
                </a:tc>
                <a:tc>
                  <a:txBody>
                    <a:bodyPr/>
                    <a:lstStyle/>
                    <a:p>
                      <a:pPr algn="ctr"/>
                      <a:r>
                        <a:rPr lang="en-US" sz="1600" dirty="0"/>
                        <a:t>(180)</a:t>
                      </a:r>
                    </a:p>
                  </a:txBody>
                  <a:tcPr>
                    <a:solidFill>
                      <a:schemeClr val="bg2">
                        <a:lumMod val="90000"/>
                      </a:schemeClr>
                    </a:solidFill>
                  </a:tcPr>
                </a:tc>
                <a:tc>
                  <a:txBody>
                    <a:bodyPr/>
                    <a:lstStyle/>
                    <a:p>
                      <a:pPr algn="ctr"/>
                      <a:r>
                        <a:rPr lang="en-US" sz="1600" dirty="0"/>
                        <a:t>80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extLst>
                  <a:ext uri="{0D108BD9-81ED-4DB2-BD59-A6C34878D82A}">
                    <a16:rowId xmlns:a16="http://schemas.microsoft.com/office/drawing/2014/main" val="10007"/>
                  </a:ext>
                </a:extLst>
              </a:tr>
              <a:tr h="274320">
                <a:tc>
                  <a:txBody>
                    <a:bodyPr/>
                    <a:lstStyle/>
                    <a:p>
                      <a:r>
                        <a:rPr lang="en-US" sz="1600" b="1" dirty="0"/>
                        <a:t>Inventory</a:t>
                      </a:r>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08"/>
                  </a:ext>
                </a:extLst>
              </a:tr>
              <a:tr h="274320">
                <a:tc>
                  <a:txBody>
                    <a:bodyPr/>
                    <a:lstStyle/>
                    <a:p>
                      <a:pPr lvl="1"/>
                      <a:r>
                        <a:rPr lang="en-US" sz="1600" b="1" dirty="0"/>
                        <a:t>Beginning</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80</a:t>
                      </a:r>
                    </a:p>
                  </a:txBody>
                  <a:tcPr>
                    <a:solidFill>
                      <a:schemeClr val="bg2">
                        <a:lumMod val="90000"/>
                      </a:schemeClr>
                    </a:solidFill>
                  </a:tcPr>
                </a:tc>
                <a:tc>
                  <a:txBody>
                    <a:bodyPr/>
                    <a:lstStyle/>
                    <a:p>
                      <a:pPr algn="ctr"/>
                      <a:r>
                        <a:rPr lang="en-US" sz="1600" dirty="0"/>
                        <a:t>160</a:t>
                      </a:r>
                    </a:p>
                  </a:txBody>
                  <a:tcPr>
                    <a:solidFill>
                      <a:schemeClr val="bg2">
                        <a:lumMod val="90000"/>
                      </a:schemeClr>
                    </a:solidFill>
                  </a:tcPr>
                </a:tc>
                <a:tc>
                  <a:txBody>
                    <a:bodyPr/>
                    <a:lstStyle/>
                    <a:p>
                      <a:pPr algn="ctr"/>
                      <a:r>
                        <a:rPr lang="en-US" sz="1600" dirty="0"/>
                        <a:t>180</a:t>
                      </a:r>
                    </a:p>
                  </a:txBody>
                  <a:tcPr>
                    <a:solidFill>
                      <a:schemeClr val="bg2">
                        <a:lumMod val="90000"/>
                      </a:schemeClr>
                    </a:solidFill>
                  </a:tcPr>
                </a:tc>
                <a:tc>
                  <a:txBody>
                    <a:bodyPr/>
                    <a:lstStyle/>
                    <a:p>
                      <a:pPr algn="ctr"/>
                      <a:r>
                        <a:rPr lang="en-US" sz="1600" dirty="0"/>
                        <a:t>100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09"/>
                  </a:ext>
                </a:extLst>
              </a:tr>
              <a:tr h="274320">
                <a:tc>
                  <a:txBody>
                    <a:bodyPr/>
                    <a:lstStyle/>
                    <a:p>
                      <a:pPr lvl="1"/>
                      <a:r>
                        <a:rPr lang="en-US" sz="1600" b="1" dirty="0"/>
                        <a:t>Ending</a:t>
                      </a:r>
                    </a:p>
                  </a:txBody>
                  <a:tcPr>
                    <a:solidFill>
                      <a:schemeClr val="bg2">
                        <a:lumMod val="90000"/>
                      </a:schemeClr>
                    </a:solidFill>
                  </a:tcPr>
                </a:tc>
                <a:tc>
                  <a:txBody>
                    <a:bodyPr/>
                    <a:lstStyle/>
                    <a:p>
                      <a:pPr algn="ctr"/>
                      <a:r>
                        <a:rPr lang="en-US" sz="1600" dirty="0"/>
                        <a:t>80</a:t>
                      </a:r>
                    </a:p>
                  </a:txBody>
                  <a:tcPr>
                    <a:solidFill>
                      <a:schemeClr val="bg2">
                        <a:lumMod val="90000"/>
                      </a:schemeClr>
                    </a:solidFill>
                  </a:tcPr>
                </a:tc>
                <a:tc>
                  <a:txBody>
                    <a:bodyPr/>
                    <a:lstStyle/>
                    <a:p>
                      <a:pPr algn="ctr"/>
                      <a:r>
                        <a:rPr lang="en-US" sz="1600" dirty="0"/>
                        <a:t>160</a:t>
                      </a:r>
                    </a:p>
                  </a:txBody>
                  <a:tcPr>
                    <a:solidFill>
                      <a:schemeClr val="bg2">
                        <a:lumMod val="90000"/>
                      </a:schemeClr>
                    </a:solidFill>
                  </a:tcPr>
                </a:tc>
                <a:tc>
                  <a:txBody>
                    <a:bodyPr/>
                    <a:lstStyle/>
                    <a:p>
                      <a:pPr algn="ctr"/>
                      <a:r>
                        <a:rPr lang="en-US" sz="1600" dirty="0"/>
                        <a:t>180</a:t>
                      </a:r>
                    </a:p>
                  </a:txBody>
                  <a:tcPr>
                    <a:solidFill>
                      <a:schemeClr val="bg2">
                        <a:lumMod val="90000"/>
                      </a:schemeClr>
                    </a:solidFill>
                  </a:tcPr>
                </a:tc>
                <a:tc>
                  <a:txBody>
                    <a:bodyPr/>
                    <a:lstStyle/>
                    <a:p>
                      <a:pPr algn="ctr"/>
                      <a:r>
                        <a:rPr lang="en-US" sz="1600" dirty="0"/>
                        <a:t>100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10"/>
                  </a:ext>
                </a:extLst>
              </a:tr>
              <a:tr h="274320">
                <a:tc>
                  <a:txBody>
                    <a:bodyPr/>
                    <a:lstStyle/>
                    <a:p>
                      <a:pPr lvl="1"/>
                      <a:r>
                        <a:rPr lang="en-US" sz="1600" b="1" dirty="0"/>
                        <a:t>Average</a:t>
                      </a:r>
                    </a:p>
                  </a:txBody>
                  <a:tcPr>
                    <a:solidFill>
                      <a:schemeClr val="bg2">
                        <a:lumMod val="90000"/>
                      </a:schemeClr>
                    </a:solidFill>
                  </a:tcPr>
                </a:tc>
                <a:tc>
                  <a:txBody>
                    <a:bodyPr/>
                    <a:lstStyle/>
                    <a:p>
                      <a:pPr algn="ctr"/>
                      <a:r>
                        <a:rPr lang="en-US" sz="1600" dirty="0"/>
                        <a:t>40</a:t>
                      </a:r>
                    </a:p>
                  </a:txBody>
                  <a:tcPr>
                    <a:solidFill>
                      <a:schemeClr val="bg2">
                        <a:lumMod val="90000"/>
                      </a:schemeClr>
                    </a:solidFill>
                  </a:tcPr>
                </a:tc>
                <a:tc>
                  <a:txBody>
                    <a:bodyPr/>
                    <a:lstStyle/>
                    <a:p>
                      <a:pPr algn="ctr"/>
                      <a:r>
                        <a:rPr lang="en-US" sz="1600" dirty="0"/>
                        <a:t>120</a:t>
                      </a:r>
                    </a:p>
                  </a:txBody>
                  <a:tcPr>
                    <a:solidFill>
                      <a:schemeClr val="bg2">
                        <a:lumMod val="90000"/>
                      </a:schemeClr>
                    </a:solidFill>
                  </a:tcPr>
                </a:tc>
                <a:tc>
                  <a:txBody>
                    <a:bodyPr/>
                    <a:lstStyle/>
                    <a:p>
                      <a:pPr algn="ctr"/>
                      <a:r>
                        <a:rPr lang="en-US" sz="1600" dirty="0"/>
                        <a:t>170</a:t>
                      </a:r>
                    </a:p>
                  </a:txBody>
                  <a:tcPr>
                    <a:solidFill>
                      <a:schemeClr val="bg2">
                        <a:lumMod val="90000"/>
                      </a:schemeClr>
                    </a:solidFill>
                  </a:tcPr>
                </a:tc>
                <a:tc>
                  <a:txBody>
                    <a:bodyPr/>
                    <a:lstStyle/>
                    <a:p>
                      <a:pPr algn="ctr"/>
                      <a:r>
                        <a:rPr lang="en-US" sz="1600" dirty="0"/>
                        <a:t>140</a:t>
                      </a:r>
                    </a:p>
                  </a:txBody>
                  <a:tcPr>
                    <a:solidFill>
                      <a:schemeClr val="bg2">
                        <a:lumMod val="90000"/>
                      </a:schemeClr>
                    </a:solidFill>
                  </a:tcPr>
                </a:tc>
                <a:tc>
                  <a:txBody>
                    <a:bodyPr/>
                    <a:lstStyle/>
                    <a:p>
                      <a:pPr algn="ctr"/>
                      <a:r>
                        <a:rPr lang="en-US" sz="1600" dirty="0"/>
                        <a:t>50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520</a:t>
                      </a:r>
                    </a:p>
                  </a:txBody>
                  <a:tcPr>
                    <a:solidFill>
                      <a:schemeClr val="bg2">
                        <a:lumMod val="90000"/>
                      </a:schemeClr>
                    </a:solidFill>
                  </a:tcPr>
                </a:tc>
                <a:extLst>
                  <a:ext uri="{0D108BD9-81ED-4DB2-BD59-A6C34878D82A}">
                    <a16:rowId xmlns:a16="http://schemas.microsoft.com/office/drawing/2014/main" val="10011"/>
                  </a:ext>
                </a:extLst>
              </a:tr>
              <a:tr h="274320">
                <a:tc>
                  <a:txBody>
                    <a:bodyPr/>
                    <a:lstStyle/>
                    <a:p>
                      <a:r>
                        <a:rPr lang="en-US" sz="1600" b="1" dirty="0"/>
                        <a:t>Backlog</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80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80</a:t>
                      </a:r>
                    </a:p>
                  </a:txBody>
                  <a:tcPr>
                    <a:solidFill>
                      <a:schemeClr val="bg2">
                        <a:lumMod val="90000"/>
                      </a:schemeClr>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2904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Aggregate Planning Example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23670824"/>
              </p:ext>
            </p:extLst>
          </p:nvPr>
        </p:nvGraphicFramePr>
        <p:xfrm>
          <a:off x="304800" y="1524000"/>
          <a:ext cx="8526780" cy="3418840"/>
        </p:xfrm>
        <a:graphic>
          <a:graphicData uri="http://schemas.openxmlformats.org/drawingml/2006/table">
            <a:tbl>
              <a:tblPr firstRow="1" bandRow="1">
                <a:tableStyleId>{5C22544A-7EE6-4342-B048-85BDC9FD1C3A}</a:tableStyleId>
              </a:tblPr>
              <a:tblGrid>
                <a:gridCol w="201168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9144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tblGrid>
              <a:tr h="370840">
                <a:tc>
                  <a:txBody>
                    <a:bodyPr/>
                    <a:lstStyle/>
                    <a:p>
                      <a:r>
                        <a:rPr lang="en-US" dirty="0">
                          <a:solidFill>
                            <a:sysClr val="windowText" lastClr="000000"/>
                          </a:solidFill>
                        </a:rPr>
                        <a:t>Period</a:t>
                      </a:r>
                    </a:p>
                  </a:txBody>
                  <a:tcPr>
                    <a:solidFill>
                      <a:schemeClr val="bg2">
                        <a:lumMod val="75000"/>
                      </a:schemeClr>
                    </a:solidFill>
                  </a:tcPr>
                </a:tc>
                <a:tc>
                  <a:txBody>
                    <a:bodyPr/>
                    <a:lstStyle/>
                    <a:p>
                      <a:pPr algn="ctr"/>
                      <a:r>
                        <a:rPr lang="en-US" dirty="0">
                          <a:solidFill>
                            <a:sysClr val="windowText" lastClr="000000"/>
                          </a:solidFill>
                        </a:rPr>
                        <a:t>1</a:t>
                      </a:r>
                    </a:p>
                  </a:txBody>
                  <a:tcPr>
                    <a:solidFill>
                      <a:schemeClr val="bg2">
                        <a:lumMod val="75000"/>
                      </a:schemeClr>
                    </a:solidFill>
                  </a:tcPr>
                </a:tc>
                <a:tc>
                  <a:txBody>
                    <a:bodyPr/>
                    <a:lstStyle/>
                    <a:p>
                      <a:pPr algn="ctr"/>
                      <a:r>
                        <a:rPr lang="en-US" dirty="0">
                          <a:solidFill>
                            <a:sysClr val="windowText" lastClr="000000"/>
                          </a:solidFill>
                        </a:rPr>
                        <a:t>2</a:t>
                      </a:r>
                    </a:p>
                  </a:txBody>
                  <a:tcPr>
                    <a:solidFill>
                      <a:schemeClr val="bg2">
                        <a:lumMod val="75000"/>
                      </a:schemeClr>
                    </a:solidFill>
                  </a:tcPr>
                </a:tc>
                <a:tc>
                  <a:txBody>
                    <a:bodyPr/>
                    <a:lstStyle/>
                    <a:p>
                      <a:pPr algn="ctr"/>
                      <a:r>
                        <a:rPr lang="en-US" dirty="0">
                          <a:solidFill>
                            <a:sysClr val="windowText" lastClr="000000"/>
                          </a:solidFill>
                        </a:rPr>
                        <a:t>3</a:t>
                      </a:r>
                    </a:p>
                  </a:txBody>
                  <a:tcPr>
                    <a:solidFill>
                      <a:schemeClr val="bg2">
                        <a:lumMod val="75000"/>
                      </a:schemeClr>
                    </a:solidFill>
                  </a:tcPr>
                </a:tc>
                <a:tc>
                  <a:txBody>
                    <a:bodyPr/>
                    <a:lstStyle/>
                    <a:p>
                      <a:pPr algn="ctr"/>
                      <a:r>
                        <a:rPr lang="en-US" dirty="0">
                          <a:solidFill>
                            <a:sysClr val="windowText" lastClr="000000"/>
                          </a:solidFill>
                        </a:rPr>
                        <a:t>4</a:t>
                      </a:r>
                    </a:p>
                  </a:txBody>
                  <a:tcPr>
                    <a:solidFill>
                      <a:schemeClr val="bg2">
                        <a:lumMod val="75000"/>
                      </a:schemeClr>
                    </a:solidFill>
                  </a:tcPr>
                </a:tc>
                <a:tc>
                  <a:txBody>
                    <a:bodyPr/>
                    <a:lstStyle/>
                    <a:p>
                      <a:pPr algn="ctr"/>
                      <a:r>
                        <a:rPr lang="en-US" dirty="0">
                          <a:solidFill>
                            <a:sysClr val="windowText" lastClr="000000"/>
                          </a:solidFill>
                        </a:rPr>
                        <a:t>5</a:t>
                      </a:r>
                    </a:p>
                  </a:txBody>
                  <a:tcPr>
                    <a:solidFill>
                      <a:schemeClr val="bg2">
                        <a:lumMod val="75000"/>
                      </a:schemeClr>
                    </a:solidFill>
                  </a:tcPr>
                </a:tc>
                <a:tc>
                  <a:txBody>
                    <a:bodyPr/>
                    <a:lstStyle/>
                    <a:p>
                      <a:pPr algn="ctr"/>
                      <a:r>
                        <a:rPr lang="en-US" dirty="0">
                          <a:solidFill>
                            <a:sysClr val="windowText" lastClr="000000"/>
                          </a:solidFill>
                        </a:rPr>
                        <a:t>6</a:t>
                      </a:r>
                    </a:p>
                  </a:txBody>
                  <a:tcPr>
                    <a:solidFill>
                      <a:schemeClr val="bg2">
                        <a:lumMod val="75000"/>
                      </a:schemeClr>
                    </a:solidFill>
                  </a:tcPr>
                </a:tc>
                <a:tc>
                  <a:txBody>
                    <a:bodyPr/>
                    <a:lstStyle/>
                    <a:p>
                      <a:r>
                        <a:rPr lang="en-US" dirty="0">
                          <a:solidFill>
                            <a:sysClr val="windowText" lastClr="000000"/>
                          </a:solidFill>
                        </a:rPr>
                        <a:t>Total</a:t>
                      </a:r>
                    </a:p>
                  </a:txBody>
                  <a:tcPr>
                    <a:solidFill>
                      <a:schemeClr val="bg2">
                        <a:lumMod val="75000"/>
                      </a:schemeClr>
                    </a:solidFill>
                  </a:tcPr>
                </a:tc>
                <a:extLst>
                  <a:ext uri="{0D108BD9-81ED-4DB2-BD59-A6C34878D82A}">
                    <a16:rowId xmlns:a16="http://schemas.microsoft.com/office/drawing/2014/main" val="10000"/>
                  </a:ext>
                </a:extLst>
              </a:tr>
              <a:tr h="274320">
                <a:tc>
                  <a:txBody>
                    <a:bodyPr/>
                    <a:lstStyle/>
                    <a:p>
                      <a:r>
                        <a:rPr lang="en-US" sz="1600" b="1" dirty="0"/>
                        <a:t>Costs</a:t>
                      </a:r>
                    </a:p>
                  </a:txBody>
                  <a:tcPr>
                    <a:solidFill>
                      <a:schemeClr val="bg2">
                        <a:lumMod val="90000"/>
                      </a:schemeClr>
                    </a:solidFill>
                  </a:tcPr>
                </a:tc>
                <a:tc>
                  <a:txBody>
                    <a:bodyPr/>
                    <a:lstStyle/>
                    <a:p>
                      <a:endParaRPr lang="en-US" dirty="0"/>
                    </a:p>
                  </a:txBody>
                  <a:tcPr>
                    <a:solidFill>
                      <a:schemeClr val="bg2">
                        <a:lumMod val="90000"/>
                      </a:schemeClr>
                    </a:solidFill>
                  </a:tcPr>
                </a:tc>
                <a:tc>
                  <a:txBody>
                    <a:bodyPr/>
                    <a:lstStyle/>
                    <a:p>
                      <a:endParaRPr lang="en-US" dirty="0"/>
                    </a:p>
                  </a:txBody>
                  <a:tcPr>
                    <a:solidFill>
                      <a:schemeClr val="bg2">
                        <a:lumMod val="90000"/>
                      </a:schemeClr>
                    </a:solidFill>
                  </a:tcPr>
                </a:tc>
                <a:tc>
                  <a:txBody>
                    <a:bodyPr/>
                    <a:lstStyle/>
                    <a:p>
                      <a:endParaRPr lang="en-US" dirty="0"/>
                    </a:p>
                  </a:txBody>
                  <a:tcPr>
                    <a:solidFill>
                      <a:schemeClr val="bg2">
                        <a:lumMod val="90000"/>
                      </a:schemeClr>
                    </a:solidFill>
                  </a:tcPr>
                </a:tc>
                <a:tc>
                  <a:txBody>
                    <a:bodyPr/>
                    <a:lstStyle/>
                    <a:p>
                      <a:endParaRPr lang="en-US" dirty="0"/>
                    </a:p>
                  </a:txBody>
                  <a:tcPr>
                    <a:solidFill>
                      <a:schemeClr val="bg2">
                        <a:lumMod val="90000"/>
                      </a:schemeClr>
                    </a:solidFill>
                  </a:tcPr>
                </a:tc>
                <a:tc>
                  <a:txBody>
                    <a:bodyPr/>
                    <a:lstStyle/>
                    <a:p>
                      <a:endParaRPr lang="en-US" dirty="0"/>
                    </a:p>
                  </a:txBody>
                  <a:tcPr>
                    <a:solidFill>
                      <a:schemeClr val="bg2">
                        <a:lumMod val="90000"/>
                      </a:schemeClr>
                    </a:solidFill>
                  </a:tcPr>
                </a:tc>
                <a:tc>
                  <a:txBody>
                    <a:bodyPr/>
                    <a:lstStyle/>
                    <a:p>
                      <a:endParaRPr lang="en-US" dirty="0"/>
                    </a:p>
                  </a:txBody>
                  <a:tcPr>
                    <a:solidFill>
                      <a:schemeClr val="bg2">
                        <a:lumMod val="90000"/>
                      </a:schemeClr>
                    </a:solidFill>
                  </a:tcPr>
                </a:tc>
                <a:tc>
                  <a:txBody>
                    <a:bodyPr/>
                    <a:lstStyle/>
                    <a:p>
                      <a:endParaRPr lang="en-US" dirty="0"/>
                    </a:p>
                  </a:txBody>
                  <a:tcPr>
                    <a:solidFill>
                      <a:schemeClr val="bg2">
                        <a:lumMod val="90000"/>
                      </a:schemeClr>
                    </a:solidFill>
                  </a:tcPr>
                </a:tc>
                <a:extLst>
                  <a:ext uri="{0D108BD9-81ED-4DB2-BD59-A6C34878D82A}">
                    <a16:rowId xmlns:a16="http://schemas.microsoft.com/office/drawing/2014/main" val="10001"/>
                  </a:ext>
                </a:extLst>
              </a:tr>
              <a:tr h="274320">
                <a:tc>
                  <a:txBody>
                    <a:bodyPr/>
                    <a:lstStyle/>
                    <a:p>
                      <a:r>
                        <a:rPr lang="en-US" sz="1600" b="1" dirty="0"/>
                        <a:t>Output</a:t>
                      </a:r>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02"/>
                  </a:ext>
                </a:extLst>
              </a:tr>
              <a:tr h="274320">
                <a:tc>
                  <a:txBody>
                    <a:bodyPr/>
                    <a:lstStyle/>
                    <a:p>
                      <a:pPr lvl="1"/>
                      <a:r>
                        <a:rPr lang="en-US" sz="1600" b="1" dirty="0"/>
                        <a:t>Regular time</a:t>
                      </a:r>
                    </a:p>
                  </a:txBody>
                  <a:tcPr>
                    <a:solidFill>
                      <a:schemeClr val="bg2">
                        <a:lumMod val="90000"/>
                      </a:schemeClr>
                    </a:solidFill>
                  </a:tcPr>
                </a:tc>
                <a:tc>
                  <a:txBody>
                    <a:bodyPr/>
                    <a:lstStyle/>
                    <a:p>
                      <a:pPr algn="ctr"/>
                      <a:r>
                        <a:rPr lang="en-US" sz="1600" dirty="0"/>
                        <a:t>$560</a:t>
                      </a:r>
                    </a:p>
                  </a:txBody>
                  <a:tcPr>
                    <a:solidFill>
                      <a:schemeClr val="bg2">
                        <a:lumMod val="90000"/>
                      </a:schemeClr>
                    </a:solidFill>
                  </a:tcPr>
                </a:tc>
                <a:tc>
                  <a:txBody>
                    <a:bodyPr/>
                    <a:lstStyle/>
                    <a:p>
                      <a:pPr algn="ctr"/>
                      <a:r>
                        <a:rPr lang="en-US" sz="1600"/>
                        <a:t>$560</a:t>
                      </a:r>
                      <a:endParaRPr lang="en-US" sz="1600" dirty="0"/>
                    </a:p>
                  </a:txBody>
                  <a:tcPr>
                    <a:solidFill>
                      <a:schemeClr val="bg2">
                        <a:lumMod val="90000"/>
                      </a:schemeClr>
                    </a:solidFill>
                  </a:tcPr>
                </a:tc>
                <a:tc>
                  <a:txBody>
                    <a:bodyPr/>
                    <a:lstStyle/>
                    <a:p>
                      <a:pPr algn="ctr"/>
                      <a:r>
                        <a:rPr lang="en-US" sz="1600"/>
                        <a:t>$560</a:t>
                      </a:r>
                      <a:endParaRPr lang="en-US" sz="1600" dirty="0"/>
                    </a:p>
                  </a:txBody>
                  <a:tcPr>
                    <a:solidFill>
                      <a:schemeClr val="bg2">
                        <a:lumMod val="90000"/>
                      </a:schemeClr>
                    </a:solidFill>
                  </a:tcPr>
                </a:tc>
                <a:tc>
                  <a:txBody>
                    <a:bodyPr/>
                    <a:lstStyle/>
                    <a:p>
                      <a:pPr algn="ctr"/>
                      <a:r>
                        <a:rPr lang="en-US" sz="1600" dirty="0"/>
                        <a:t>$560</a:t>
                      </a:r>
                    </a:p>
                  </a:txBody>
                  <a:tcPr>
                    <a:solidFill>
                      <a:schemeClr val="bg2">
                        <a:lumMod val="90000"/>
                      </a:schemeClr>
                    </a:solidFill>
                  </a:tcPr>
                </a:tc>
                <a:tc>
                  <a:txBody>
                    <a:bodyPr/>
                    <a:lstStyle/>
                    <a:p>
                      <a:pPr algn="ctr"/>
                      <a:r>
                        <a:rPr lang="en-US" sz="1600"/>
                        <a:t>$560</a:t>
                      </a:r>
                      <a:endParaRPr lang="en-US" sz="1600" dirty="0"/>
                    </a:p>
                  </a:txBody>
                  <a:tcPr>
                    <a:solidFill>
                      <a:schemeClr val="bg2">
                        <a:lumMod val="90000"/>
                      </a:schemeClr>
                    </a:solidFill>
                  </a:tcPr>
                </a:tc>
                <a:tc>
                  <a:txBody>
                    <a:bodyPr/>
                    <a:lstStyle/>
                    <a:p>
                      <a:pPr algn="ctr"/>
                      <a:r>
                        <a:rPr lang="en-US" sz="1600" dirty="0"/>
                        <a:t>$560</a:t>
                      </a:r>
                    </a:p>
                  </a:txBody>
                  <a:tcPr>
                    <a:solidFill>
                      <a:schemeClr val="bg2">
                        <a:lumMod val="90000"/>
                      </a:schemeClr>
                    </a:solidFill>
                  </a:tcPr>
                </a:tc>
                <a:tc>
                  <a:txBody>
                    <a:bodyPr/>
                    <a:lstStyle/>
                    <a:p>
                      <a:pPr algn="ctr"/>
                      <a:r>
                        <a:rPr lang="en-US" sz="1600" dirty="0"/>
                        <a:t>$3360</a:t>
                      </a:r>
                    </a:p>
                  </a:txBody>
                  <a:tcPr>
                    <a:solidFill>
                      <a:schemeClr val="bg2">
                        <a:lumMod val="90000"/>
                      </a:schemeClr>
                    </a:solidFill>
                  </a:tcPr>
                </a:tc>
                <a:extLst>
                  <a:ext uri="{0D108BD9-81ED-4DB2-BD59-A6C34878D82A}">
                    <a16:rowId xmlns:a16="http://schemas.microsoft.com/office/drawing/2014/main" val="10003"/>
                  </a:ext>
                </a:extLst>
              </a:tr>
              <a:tr h="274320">
                <a:tc>
                  <a:txBody>
                    <a:bodyPr/>
                    <a:lstStyle/>
                    <a:p>
                      <a:pPr lvl="1"/>
                      <a:r>
                        <a:rPr lang="en-US" sz="1600" b="1" dirty="0"/>
                        <a:t>Overtime</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$120</a:t>
                      </a:r>
                    </a:p>
                  </a:txBody>
                  <a:tcPr>
                    <a:solidFill>
                      <a:schemeClr val="bg2">
                        <a:lumMod val="90000"/>
                      </a:schemeClr>
                    </a:solidFill>
                  </a:tcPr>
                </a:tc>
                <a:tc>
                  <a:txBody>
                    <a:bodyPr/>
                    <a:lstStyle/>
                    <a:p>
                      <a:pPr algn="ctr"/>
                      <a:r>
                        <a:rPr lang="en-US" sz="1600"/>
                        <a:t>$120</a:t>
                      </a:r>
                      <a:endParaRPr lang="en-US" sz="1600" dirty="0"/>
                    </a:p>
                  </a:txBody>
                  <a:tcPr>
                    <a:solidFill>
                      <a:schemeClr val="bg2">
                        <a:lumMod val="90000"/>
                      </a:schemeClr>
                    </a:solidFill>
                  </a:tcPr>
                </a:tc>
                <a:tc>
                  <a:txBody>
                    <a:bodyPr/>
                    <a:lstStyle/>
                    <a:p>
                      <a:pPr algn="ctr"/>
                      <a:r>
                        <a:rPr lang="en-US" sz="1600" dirty="0"/>
                        <a:t>$120</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$360</a:t>
                      </a:r>
                    </a:p>
                  </a:txBody>
                  <a:tcPr>
                    <a:solidFill>
                      <a:schemeClr val="bg2">
                        <a:lumMod val="90000"/>
                      </a:schemeClr>
                    </a:solidFill>
                  </a:tcPr>
                </a:tc>
                <a:extLst>
                  <a:ext uri="{0D108BD9-81ED-4DB2-BD59-A6C34878D82A}">
                    <a16:rowId xmlns:a16="http://schemas.microsoft.com/office/drawing/2014/main" val="10004"/>
                  </a:ext>
                </a:extLst>
              </a:tr>
              <a:tr h="274320">
                <a:tc>
                  <a:txBody>
                    <a:bodyPr/>
                    <a:lstStyle/>
                    <a:p>
                      <a:pPr lvl="1"/>
                      <a:r>
                        <a:rPr lang="en-US" sz="1600" b="1" dirty="0"/>
                        <a:t>Subcontract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05"/>
                  </a:ext>
                </a:extLst>
              </a:tr>
              <a:tr h="274320">
                <a:tc>
                  <a:txBody>
                    <a:bodyPr/>
                    <a:lstStyle/>
                    <a:p>
                      <a:pPr lvl="1"/>
                      <a:r>
                        <a:rPr lang="en-US" sz="1600" b="1" dirty="0"/>
                        <a:t>Hire/Layoff</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r>
                        <a:rPr lang="en-US" sz="1600" dirty="0"/>
                        <a:t>---</a:t>
                      </a:r>
                    </a:p>
                  </a:txBody>
                  <a:tcPr>
                    <a:solidFill>
                      <a:schemeClr val="bg2">
                        <a:lumMod val="90000"/>
                      </a:schemeClr>
                    </a:solidFill>
                  </a:tcPr>
                </a:tc>
                <a:tc>
                  <a:txBody>
                    <a:bodyPr/>
                    <a:lstStyle/>
                    <a:p>
                      <a:pPr algn="ctr"/>
                      <a:endParaRPr lang="en-US" sz="1600" dirty="0"/>
                    </a:p>
                  </a:txBody>
                  <a:tcPr>
                    <a:solidFill>
                      <a:schemeClr val="bg2">
                        <a:lumMod val="90000"/>
                      </a:schemeClr>
                    </a:solidFill>
                  </a:tcPr>
                </a:tc>
                <a:extLst>
                  <a:ext uri="{0D108BD9-81ED-4DB2-BD59-A6C34878D82A}">
                    <a16:rowId xmlns:a16="http://schemas.microsoft.com/office/drawing/2014/main" val="10006"/>
                  </a:ext>
                </a:extLst>
              </a:tr>
              <a:tr h="274320">
                <a:tc>
                  <a:txBody>
                    <a:bodyPr/>
                    <a:lstStyle/>
                    <a:p>
                      <a:r>
                        <a:rPr lang="en-US" sz="1600" b="1" dirty="0"/>
                        <a:t>Inventory</a:t>
                      </a:r>
                    </a:p>
                  </a:txBody>
                  <a:tcPr>
                    <a:solidFill>
                      <a:schemeClr val="bg2">
                        <a:lumMod val="90000"/>
                      </a:schemeClr>
                    </a:solidFill>
                  </a:tcPr>
                </a:tc>
                <a:tc>
                  <a:txBody>
                    <a:bodyPr/>
                    <a:lstStyle/>
                    <a:p>
                      <a:pPr algn="ctr"/>
                      <a:r>
                        <a:rPr lang="en-US" sz="1600" dirty="0"/>
                        <a:t>$40</a:t>
                      </a:r>
                    </a:p>
                  </a:txBody>
                  <a:tcPr>
                    <a:solidFill>
                      <a:schemeClr val="bg2">
                        <a:lumMod val="90000"/>
                      </a:schemeClr>
                    </a:solidFill>
                  </a:tcPr>
                </a:tc>
                <a:tc>
                  <a:txBody>
                    <a:bodyPr/>
                    <a:lstStyle/>
                    <a:p>
                      <a:pPr algn="ctr"/>
                      <a:r>
                        <a:rPr lang="en-US" sz="1600" dirty="0"/>
                        <a:t>$120</a:t>
                      </a:r>
                    </a:p>
                  </a:txBody>
                  <a:tcPr>
                    <a:solidFill>
                      <a:schemeClr val="bg2">
                        <a:lumMod val="90000"/>
                      </a:schemeClr>
                    </a:solidFill>
                  </a:tcPr>
                </a:tc>
                <a:tc>
                  <a:txBody>
                    <a:bodyPr/>
                    <a:lstStyle/>
                    <a:p>
                      <a:pPr algn="ctr"/>
                      <a:r>
                        <a:rPr lang="en-US" sz="1600" dirty="0"/>
                        <a:t>$170</a:t>
                      </a:r>
                    </a:p>
                  </a:txBody>
                  <a:tcPr>
                    <a:solidFill>
                      <a:schemeClr val="bg2">
                        <a:lumMod val="90000"/>
                      </a:schemeClr>
                    </a:solidFill>
                  </a:tcPr>
                </a:tc>
                <a:tc>
                  <a:txBody>
                    <a:bodyPr/>
                    <a:lstStyle/>
                    <a:p>
                      <a:pPr algn="ctr"/>
                      <a:r>
                        <a:rPr lang="en-US" sz="1600" dirty="0"/>
                        <a:t>$140</a:t>
                      </a:r>
                    </a:p>
                  </a:txBody>
                  <a:tcPr>
                    <a:solidFill>
                      <a:schemeClr val="bg2">
                        <a:lumMod val="90000"/>
                      </a:schemeClr>
                    </a:solidFill>
                  </a:tcPr>
                </a:tc>
                <a:tc>
                  <a:txBody>
                    <a:bodyPr/>
                    <a:lstStyle/>
                    <a:p>
                      <a:pPr algn="ctr"/>
                      <a:r>
                        <a:rPr lang="en-US" sz="1600" dirty="0"/>
                        <a:t>$50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$520</a:t>
                      </a:r>
                    </a:p>
                  </a:txBody>
                  <a:tcPr>
                    <a:solidFill>
                      <a:schemeClr val="bg2">
                        <a:lumMod val="90000"/>
                      </a:schemeClr>
                    </a:solidFill>
                  </a:tcPr>
                </a:tc>
                <a:extLst>
                  <a:ext uri="{0D108BD9-81ED-4DB2-BD59-A6C34878D82A}">
                    <a16:rowId xmlns:a16="http://schemas.microsoft.com/office/drawing/2014/main" val="10007"/>
                  </a:ext>
                </a:extLst>
              </a:tr>
              <a:tr h="274320">
                <a:tc>
                  <a:txBody>
                    <a:bodyPr/>
                    <a:lstStyle/>
                    <a:p>
                      <a:r>
                        <a:rPr lang="en-US" sz="1600" b="1" dirty="0"/>
                        <a:t>Backlog</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$400</a:t>
                      </a:r>
                    </a:p>
                  </a:txBody>
                  <a:tcPr>
                    <a:solidFill>
                      <a:schemeClr val="bg2">
                        <a:lumMod val="90000"/>
                      </a:schemeClr>
                    </a:solidFill>
                  </a:tcPr>
                </a:tc>
                <a:tc>
                  <a:txBody>
                    <a:bodyPr/>
                    <a:lstStyle/>
                    <a:p>
                      <a:pPr algn="ctr"/>
                      <a:r>
                        <a:rPr lang="en-US" sz="1600" dirty="0"/>
                        <a:t>$0</a:t>
                      </a:r>
                    </a:p>
                  </a:txBody>
                  <a:tcPr>
                    <a:solidFill>
                      <a:schemeClr val="bg2">
                        <a:lumMod val="90000"/>
                      </a:schemeClr>
                    </a:solidFill>
                  </a:tcPr>
                </a:tc>
                <a:tc>
                  <a:txBody>
                    <a:bodyPr/>
                    <a:lstStyle/>
                    <a:p>
                      <a:pPr algn="ctr"/>
                      <a:r>
                        <a:rPr lang="en-US" sz="1600" dirty="0"/>
                        <a:t>$400</a:t>
                      </a:r>
                    </a:p>
                  </a:txBody>
                  <a:tcPr>
                    <a:solidFill>
                      <a:schemeClr val="bg2">
                        <a:lumMod val="90000"/>
                      </a:schemeClr>
                    </a:solidFill>
                  </a:tcPr>
                </a:tc>
                <a:extLst>
                  <a:ext uri="{0D108BD9-81ED-4DB2-BD59-A6C34878D82A}">
                    <a16:rowId xmlns:a16="http://schemas.microsoft.com/office/drawing/2014/main" val="10008"/>
                  </a:ext>
                </a:extLst>
              </a:tr>
              <a:tr h="274320">
                <a:tc>
                  <a:txBody>
                    <a:bodyPr/>
                    <a:lstStyle/>
                    <a:p>
                      <a:pPr lvl="1"/>
                      <a:r>
                        <a:rPr lang="en-US" sz="1600" b="1" dirty="0"/>
                        <a:t>Total</a:t>
                      </a:r>
                    </a:p>
                  </a:txBody>
                  <a:tcPr>
                    <a:solidFill>
                      <a:schemeClr val="bg2">
                        <a:lumMod val="90000"/>
                      </a:schemeClr>
                    </a:solidFill>
                  </a:tcPr>
                </a:tc>
                <a:tc>
                  <a:txBody>
                    <a:bodyPr/>
                    <a:lstStyle/>
                    <a:p>
                      <a:pPr algn="ctr"/>
                      <a:r>
                        <a:rPr lang="en-US" sz="1600" dirty="0"/>
                        <a:t>$600</a:t>
                      </a:r>
                    </a:p>
                  </a:txBody>
                  <a:tcPr>
                    <a:solidFill>
                      <a:schemeClr val="bg2">
                        <a:lumMod val="90000"/>
                      </a:schemeClr>
                    </a:solidFill>
                  </a:tcPr>
                </a:tc>
                <a:tc>
                  <a:txBody>
                    <a:bodyPr/>
                    <a:lstStyle/>
                    <a:p>
                      <a:pPr algn="ctr"/>
                      <a:r>
                        <a:rPr lang="en-US" sz="1600" dirty="0"/>
                        <a:t>$680</a:t>
                      </a:r>
                    </a:p>
                  </a:txBody>
                  <a:tcPr>
                    <a:solidFill>
                      <a:schemeClr val="bg2">
                        <a:lumMod val="90000"/>
                      </a:schemeClr>
                    </a:solidFill>
                  </a:tcPr>
                </a:tc>
                <a:tc>
                  <a:txBody>
                    <a:bodyPr/>
                    <a:lstStyle/>
                    <a:p>
                      <a:pPr algn="ctr"/>
                      <a:r>
                        <a:rPr lang="en-US" sz="1600" dirty="0"/>
                        <a:t>$850</a:t>
                      </a:r>
                    </a:p>
                  </a:txBody>
                  <a:tcPr>
                    <a:solidFill>
                      <a:schemeClr val="bg2">
                        <a:lumMod val="90000"/>
                      </a:schemeClr>
                    </a:solidFill>
                  </a:tcPr>
                </a:tc>
                <a:tc>
                  <a:txBody>
                    <a:bodyPr/>
                    <a:lstStyle/>
                    <a:p>
                      <a:pPr algn="ctr"/>
                      <a:r>
                        <a:rPr lang="en-US" sz="1600" dirty="0"/>
                        <a:t>$820</a:t>
                      </a:r>
                    </a:p>
                  </a:txBody>
                  <a:tcPr>
                    <a:solidFill>
                      <a:schemeClr val="bg2">
                        <a:lumMod val="90000"/>
                      </a:schemeClr>
                    </a:solidFill>
                  </a:tcPr>
                </a:tc>
                <a:tc>
                  <a:txBody>
                    <a:bodyPr/>
                    <a:lstStyle/>
                    <a:p>
                      <a:pPr algn="ctr"/>
                      <a:r>
                        <a:rPr lang="en-US" sz="1600" dirty="0"/>
                        <a:t>$1,130</a:t>
                      </a:r>
                    </a:p>
                  </a:txBody>
                  <a:tcPr>
                    <a:solidFill>
                      <a:schemeClr val="bg2">
                        <a:lumMod val="90000"/>
                      </a:schemeClr>
                    </a:solidFill>
                  </a:tcPr>
                </a:tc>
                <a:tc>
                  <a:txBody>
                    <a:bodyPr/>
                    <a:lstStyle/>
                    <a:p>
                      <a:pPr algn="ctr"/>
                      <a:r>
                        <a:rPr lang="en-US" sz="1600" dirty="0"/>
                        <a:t>$560</a:t>
                      </a:r>
                    </a:p>
                  </a:txBody>
                  <a:tcPr>
                    <a:solidFill>
                      <a:schemeClr val="bg2">
                        <a:lumMod val="90000"/>
                      </a:schemeClr>
                    </a:solidFill>
                  </a:tcPr>
                </a:tc>
                <a:tc>
                  <a:txBody>
                    <a:bodyPr/>
                    <a:lstStyle/>
                    <a:p>
                      <a:pPr algn="ctr"/>
                      <a:r>
                        <a:rPr lang="en-US" sz="1600" b="1" dirty="0"/>
                        <a:t>$4640</a:t>
                      </a:r>
                    </a:p>
                  </a:txBody>
                  <a:tcPr>
                    <a:solidFill>
                      <a:schemeClr val="bg2">
                        <a:lumMod val="90000"/>
                      </a:schemeClr>
                    </a:solidFill>
                  </a:tcPr>
                </a:tc>
                <a:extLst>
                  <a:ext uri="{0D108BD9-81ED-4DB2-BD59-A6C34878D82A}">
                    <a16:rowId xmlns:a16="http://schemas.microsoft.com/office/drawing/2014/main" val="10009"/>
                  </a:ext>
                </a:extLst>
              </a:tr>
            </a:tbl>
          </a:graphicData>
        </a:graphic>
      </p:graphicFrame>
      <p:sp>
        <p:nvSpPr>
          <p:cNvPr id="6" name="Rectangle 5"/>
          <p:cNvSpPr/>
          <p:nvPr/>
        </p:nvSpPr>
        <p:spPr>
          <a:xfrm>
            <a:off x="2743200" y="5343712"/>
            <a:ext cx="4237057" cy="646331"/>
          </a:xfrm>
          <a:prstGeom prst="rect">
            <a:avLst/>
          </a:prstGeom>
        </p:spPr>
        <p:txBody>
          <a:bodyPr wrap="none">
            <a:spAutoFit/>
          </a:bodyPr>
          <a:lstStyle/>
          <a:p>
            <a:r>
              <a:rPr lang="en-US" b="1" dirty="0"/>
              <a:t>Total cost of aggregate plan: $4,640</a:t>
            </a:r>
          </a:p>
          <a:p>
            <a:r>
              <a:rPr lang="en-US" b="1" dirty="0"/>
              <a:t>Which plan should be chosen? Why?</a:t>
            </a:r>
            <a:endParaRPr lang="en-AU" b="1" dirty="0"/>
          </a:p>
        </p:txBody>
      </p:sp>
    </p:spTree>
    <p:extLst>
      <p:ext uri="{BB962C8B-B14F-4D97-AF65-F5344CB8AC3E}">
        <p14:creationId xmlns:p14="http://schemas.microsoft.com/office/powerpoint/2010/main" val="2002268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dirty="0"/>
              <a:t>Disaggregation</a:t>
            </a:r>
          </a:p>
        </p:txBody>
      </p:sp>
      <p:sp>
        <p:nvSpPr>
          <p:cNvPr id="7" name="Rectangle 3"/>
          <p:cNvSpPr>
            <a:spLocks noChangeArrowheads="1"/>
          </p:cNvSpPr>
          <p:nvPr/>
        </p:nvSpPr>
        <p:spPr bwMode="auto">
          <a:xfrm>
            <a:off x="3581400" y="1447800"/>
            <a:ext cx="2133600" cy="1066800"/>
          </a:xfrm>
          <a:prstGeom prst="rect">
            <a:avLst/>
          </a:prstGeom>
          <a:solidFill>
            <a:schemeClr val="bg2">
              <a:lumMod val="75000"/>
            </a:schemeClr>
          </a:solidFill>
          <a:ln w="12700">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US" sz="2000" b="1" dirty="0"/>
              <a:t>Aggregate</a:t>
            </a:r>
          </a:p>
          <a:p>
            <a:pPr algn="ctr">
              <a:defRPr/>
            </a:pPr>
            <a:r>
              <a:rPr lang="en-US" sz="2000" b="1" dirty="0"/>
              <a:t>Plan</a:t>
            </a:r>
          </a:p>
        </p:txBody>
      </p:sp>
      <p:sp>
        <p:nvSpPr>
          <p:cNvPr id="9" name="Rectangle 5"/>
          <p:cNvSpPr>
            <a:spLocks noChangeArrowheads="1"/>
          </p:cNvSpPr>
          <p:nvPr/>
        </p:nvSpPr>
        <p:spPr bwMode="auto">
          <a:xfrm>
            <a:off x="3581400" y="3124200"/>
            <a:ext cx="2133600" cy="1066800"/>
          </a:xfrm>
          <a:prstGeom prst="rect">
            <a:avLst/>
          </a:prstGeom>
          <a:solidFill>
            <a:schemeClr val="bg2">
              <a:lumMod val="75000"/>
            </a:schemeClr>
          </a:solidFill>
          <a:ln w="12700">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US" sz="2000" b="1" dirty="0"/>
              <a:t>Disaggregation</a:t>
            </a:r>
          </a:p>
        </p:txBody>
      </p:sp>
      <p:sp>
        <p:nvSpPr>
          <p:cNvPr id="12" name="Rectangle 6"/>
          <p:cNvSpPr>
            <a:spLocks noChangeArrowheads="1"/>
          </p:cNvSpPr>
          <p:nvPr/>
        </p:nvSpPr>
        <p:spPr bwMode="auto">
          <a:xfrm>
            <a:off x="3505200" y="4800600"/>
            <a:ext cx="2133600" cy="1066800"/>
          </a:xfrm>
          <a:prstGeom prst="rect">
            <a:avLst/>
          </a:prstGeom>
          <a:solidFill>
            <a:schemeClr val="bg2">
              <a:lumMod val="75000"/>
            </a:schemeClr>
          </a:solidFill>
          <a:ln w="12700">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US" sz="2000" b="1" dirty="0"/>
              <a:t>Master</a:t>
            </a:r>
          </a:p>
          <a:p>
            <a:pPr algn="ctr">
              <a:defRPr/>
            </a:pPr>
            <a:r>
              <a:rPr lang="en-US" sz="2000" b="1" dirty="0"/>
              <a:t>Schedule</a:t>
            </a:r>
          </a:p>
        </p:txBody>
      </p:sp>
      <p:sp>
        <p:nvSpPr>
          <p:cNvPr id="32774" name="AutoShape 12"/>
          <p:cNvSpPr>
            <a:spLocks noChangeArrowheads="1"/>
          </p:cNvSpPr>
          <p:nvPr/>
        </p:nvSpPr>
        <p:spPr bwMode="auto">
          <a:xfrm>
            <a:off x="4419600" y="2514600"/>
            <a:ext cx="381000" cy="609600"/>
          </a:xfrm>
          <a:prstGeom prst="downArrow">
            <a:avLst>
              <a:gd name="adj1" fmla="val 50000"/>
              <a:gd name="adj2" fmla="val 40000"/>
            </a:avLst>
          </a:prstGeom>
          <a:solidFill>
            <a:schemeClr val="bg2">
              <a:lumMod val="75000"/>
            </a:schemeClr>
          </a:solidFill>
          <a:ln w="12700">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endParaRPr lang="en-US" dirty="0"/>
          </a:p>
        </p:txBody>
      </p:sp>
      <p:sp>
        <p:nvSpPr>
          <p:cNvPr id="32775" name="AutoShape 13"/>
          <p:cNvSpPr>
            <a:spLocks noChangeArrowheads="1"/>
          </p:cNvSpPr>
          <p:nvPr/>
        </p:nvSpPr>
        <p:spPr bwMode="auto">
          <a:xfrm>
            <a:off x="4419600" y="4191000"/>
            <a:ext cx="381000" cy="609600"/>
          </a:xfrm>
          <a:prstGeom prst="downArrow">
            <a:avLst>
              <a:gd name="adj1" fmla="val 50000"/>
              <a:gd name="adj2" fmla="val 40000"/>
            </a:avLst>
          </a:prstGeom>
          <a:solidFill>
            <a:schemeClr val="bg2">
              <a:lumMod val="75000"/>
            </a:schemeClr>
          </a:solidFill>
          <a:ln w="12700">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3200400" y="2895600"/>
            <a:ext cx="2590800" cy="1219200"/>
          </a:xfrm>
        </p:spPr>
        <p:txBody>
          <a:bodyPr>
            <a:normAutofit/>
          </a:bodyPr>
          <a:lstStyle/>
          <a:p>
            <a:r>
              <a:rPr lang="en-US" sz="4400" dirty="0"/>
              <a:t>Question</a:t>
            </a:r>
          </a:p>
        </p:txBody>
      </p:sp>
    </p:spTree>
    <p:extLst>
      <p:ext uri="{BB962C8B-B14F-4D97-AF65-F5344CB8AC3E}">
        <p14:creationId xmlns:p14="http://schemas.microsoft.com/office/powerpoint/2010/main" val="240758034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tevenson 11th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46327801</TotalTime>
  <Pages>1</Pages>
  <Words>1296</Words>
  <Application>Microsoft Office PowerPoint</Application>
  <PresentationFormat>On-screen Show (4:3)</PresentationFormat>
  <Paragraphs>440</Paragraphs>
  <Slides>26</Slides>
  <Notes>24</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Arabic Typesetting</vt:lpstr>
      <vt:lpstr>Arial</vt:lpstr>
      <vt:lpstr>Calibri</vt:lpstr>
      <vt:lpstr>Constantia</vt:lpstr>
      <vt:lpstr>Times New Roman</vt:lpstr>
      <vt:lpstr>Wingdings</vt:lpstr>
      <vt:lpstr>Wingdings 2</vt:lpstr>
      <vt:lpstr>Stevenson 11th Theme</vt:lpstr>
      <vt:lpstr>PowerPoint Presentation</vt:lpstr>
      <vt:lpstr>PowerPoint Presentation</vt:lpstr>
      <vt:lpstr>Learning Objectives</vt:lpstr>
      <vt:lpstr>Aggregate Planning</vt:lpstr>
      <vt:lpstr>Overview of planning levels</vt:lpstr>
      <vt:lpstr>The Planning Sequence</vt:lpstr>
      <vt:lpstr>Why Use Aggregate Planning</vt:lpstr>
      <vt:lpstr>Demand and Supply</vt:lpstr>
      <vt:lpstr>Aggregate Planning Strategies</vt:lpstr>
      <vt:lpstr>Demand Options</vt:lpstr>
      <vt:lpstr>Capacity Options</vt:lpstr>
      <vt:lpstr>Aggregate Planning Pure Strategies</vt:lpstr>
      <vt:lpstr>A typical demand pattern</vt:lpstr>
      <vt:lpstr>Level Approach</vt:lpstr>
      <vt:lpstr>Chase Approach</vt:lpstr>
      <vt:lpstr>Techniques for Aggregate Planning</vt:lpstr>
      <vt:lpstr>Trial-and-Error Techniques</vt:lpstr>
      <vt:lpstr>Some formula in Trial-and-Error Techniques</vt:lpstr>
      <vt:lpstr>Aggregate Planning Example 1</vt:lpstr>
      <vt:lpstr>Aggregate Planning Example</vt:lpstr>
      <vt:lpstr>Aggregate Planning Example</vt:lpstr>
      <vt:lpstr>Aggregate Planning Example 2</vt:lpstr>
      <vt:lpstr>Aggregate Planning Example</vt:lpstr>
      <vt:lpstr>Aggregate Planning Example</vt:lpstr>
      <vt:lpstr>Disaggregation</vt:lpstr>
      <vt:lpstr>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PRODUCTIONS/OPERATIONS MANAGEMENT</dc:title>
  <dc:creator>Ralph Butler</dc:creator>
  <cp:lastModifiedBy>Ahmad Abareshi</cp:lastModifiedBy>
  <cp:revision>370</cp:revision>
  <cp:lastPrinted>2018-08-21T06:13:13Z</cp:lastPrinted>
  <dcterms:created xsi:type="dcterms:W3CDTF">1998-04-08T22:10:12Z</dcterms:created>
  <dcterms:modified xsi:type="dcterms:W3CDTF">2019-04-14T22:49:16Z</dcterms:modified>
</cp:coreProperties>
</file>